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1"/>
    <p:sldMasterId id="2147483708" r:id="rId2"/>
  </p:sldMasterIdLst>
  <p:notesMasterIdLst>
    <p:notesMasterId r:id="rId22"/>
  </p:notesMasterIdLst>
  <p:handoutMasterIdLst>
    <p:handoutMasterId r:id="rId23"/>
  </p:handoutMasterIdLst>
  <p:sldIdLst>
    <p:sldId id="679" r:id="rId3"/>
    <p:sldId id="710" r:id="rId4"/>
    <p:sldId id="690" r:id="rId5"/>
    <p:sldId id="692" r:id="rId6"/>
    <p:sldId id="693" r:id="rId7"/>
    <p:sldId id="694" r:id="rId8"/>
    <p:sldId id="667" r:id="rId9"/>
    <p:sldId id="727" r:id="rId10"/>
    <p:sldId id="714" r:id="rId11"/>
    <p:sldId id="715" r:id="rId12"/>
    <p:sldId id="717" r:id="rId13"/>
    <p:sldId id="718" r:id="rId14"/>
    <p:sldId id="725" r:id="rId15"/>
    <p:sldId id="722" r:id="rId16"/>
    <p:sldId id="726" r:id="rId17"/>
    <p:sldId id="724" r:id="rId18"/>
    <p:sldId id="543" r:id="rId19"/>
    <p:sldId id="691" r:id="rId20"/>
    <p:sldId id="723" r:id="rId21"/>
  </p:sldIdLst>
  <p:sldSz cx="9144000" cy="6858000" type="screen4x3"/>
  <p:notesSz cx="6735763" cy="9866313"/>
  <p:embeddedFontLst>
    <p:embeddedFont>
      <p:font typeface="Meiryo UI" pitchFamily="50" charset="-128"/>
      <p:regular r:id="rId24"/>
      <p:bold r:id="rId25"/>
      <p:italic r:id="rId26"/>
      <p:boldItalic r:id="rId27"/>
    </p:embeddedFont>
    <p:embeddedFont>
      <p:font typeface="HGPｺﾞｼｯｸE" pitchFamily="50" charset="-128"/>
      <p:regular r:id="rId28"/>
    </p:embeddedFont>
    <p:embeddedFont>
      <p:font typeface="HGP創英角ｺﾞｼｯｸUB" pitchFamily="50" charset="-128"/>
      <p:regular r:id="rId29"/>
    </p:embeddedFont>
    <p:embeddedFont>
      <p:font typeface="Arial Unicode MS" pitchFamily="50" charset="-128"/>
      <p:regular r:id="rId30"/>
    </p:embeddedFont>
    <p:embeddedFont>
      <p:font typeface="メイリオ" pitchFamily="50" charset="-128"/>
      <p:regular r:id="rId31"/>
      <p:bold r:id="rId32"/>
      <p:italic r:id="rId33"/>
      <p:boldItalic r:id="rId34"/>
    </p:embeddedFont>
  </p:embeddedFont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FCC99"/>
    <a:srgbClr val="00B0F0"/>
    <a:srgbClr val="66FFFF"/>
    <a:srgbClr val="FFFF66"/>
    <a:srgbClr val="3333CC"/>
    <a:srgbClr val="0000CC"/>
    <a:srgbClr val="333399"/>
    <a:srgbClr val="CC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5" autoAdjust="0"/>
    <p:restoredTop sz="95315" autoAdjust="0"/>
  </p:normalViewPr>
  <p:slideViewPr>
    <p:cSldViewPr snapToGrid="0">
      <p:cViewPr>
        <p:scale>
          <a:sx n="80" d="100"/>
          <a:sy n="80" d="100"/>
        </p:scale>
        <p:origin x="-1416" y="-72"/>
      </p:cViewPr>
      <p:guideLst>
        <p:guide orient="horz" pos="3582"/>
        <p:guide pos="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968" y="-108"/>
      </p:cViewPr>
      <p:guideLst>
        <p:guide orient="horz" pos="3108"/>
        <p:guide pos="2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7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58.211.18.21\kanri\SM-Division\&#21942;&#26989;\&#20108;&#21942;&#65297;\&#39151;&#23798;\20160428_REL&#40372;&#20024;&#31038;&#38263;&#35500;&#26126;&#36039;&#26009;\2016&#24180;&#26032;&#20307;&#21046;_6_REL&#21521;&#12369;_ver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rgbClr val="CCFF99"/>
              </a:solidFill>
            </c:spPr>
          </c:dPt>
          <c:dPt>
            <c:idx val="2"/>
            <c:bubble3D val="0"/>
            <c:spPr>
              <a:solidFill>
                <a:srgbClr val="FFCCFF"/>
              </a:solidFill>
            </c:spPr>
          </c:dPt>
          <c:dPt>
            <c:idx val="3"/>
            <c:bubble3D val="0"/>
            <c:spPr>
              <a:solidFill>
                <a:srgbClr val="FFFFCC"/>
              </a:solidFill>
            </c:spPr>
          </c:dPt>
          <c:dPt>
            <c:idx val="4"/>
            <c:bubble3D val="0"/>
            <c:spPr>
              <a:solidFill>
                <a:srgbClr val="FFCC99"/>
              </a:solidFill>
            </c:spPr>
          </c:dPt>
          <c:dPt>
            <c:idx val="5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-9.4650813292228672E-2"/>
                  <c:y val="0.12227282869597123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aseline="0" dirty="0" smtClean="0">
                        <a:solidFill>
                          <a:srgbClr val="4D4D4D"/>
                        </a:solidFill>
                      </a:rPr>
                      <a:t>11</a:t>
                    </a:r>
                    <a:r>
                      <a:rPr lang="en-US" altLang="ja-JP" sz="2400" dirty="0" smtClean="0">
                        <a:solidFill>
                          <a:srgbClr val="4D4D4D"/>
                        </a:solidFill>
                      </a:rPr>
                      <a:t>%</a:t>
                    </a:r>
                    <a:endParaRPr lang="ja-JP" altLang="en-US" dirty="0">
                      <a:solidFill>
                        <a:srgbClr val="4D4D4D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0926303754974136"/>
                  <c:y val="0.36685793081814438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dirty="0" smtClean="0">
                        <a:solidFill>
                          <a:srgbClr val="4D4D4D"/>
                        </a:solidFill>
                      </a:rPr>
                      <a:t>13%</a:t>
                    </a:r>
                    <a:endParaRPr lang="ja-JP" alt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19944609329122176"/>
                  <c:y val="-8.7955913395243723E-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dirty="0" smtClean="0">
                        <a:solidFill>
                          <a:srgbClr val="4D4D4D"/>
                        </a:solidFill>
                      </a:rPr>
                      <a:t>8%</a:t>
                    </a:r>
                    <a:endParaRPr lang="ja-JP" alt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9.9693356457930551E-2"/>
                  <c:y val="-0.15185100815128863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aseline="0" dirty="0" smtClean="0">
                        <a:solidFill>
                          <a:srgbClr val="4D4D4D"/>
                        </a:solidFill>
                      </a:rPr>
                      <a:t>5%</a:t>
                    </a:r>
                    <a:endParaRPr lang="en-US" altLang="ja-JP" baseline="0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3.9291748098049334E-2"/>
                  <c:y val="-0.46140648237964249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aseline="0" dirty="0" smtClean="0">
                        <a:solidFill>
                          <a:srgbClr val="4D4D4D"/>
                        </a:solidFill>
                      </a:rPr>
                      <a:t>7%</a:t>
                    </a:r>
                    <a:endParaRPr lang="ja-JP" altLang="en-US" baseline="0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9.0621567499615571E-2"/>
                  <c:y val="-0.34885106136666444"/>
                </c:manualLayout>
              </c:layout>
              <c:tx>
                <c:rich>
                  <a:bodyPr/>
                  <a:lstStyle/>
                  <a:p>
                    <a:pPr>
                      <a:defRPr sz="3200" b="1" baseline="0">
                        <a:solidFill>
                          <a:srgbClr val="FF0000"/>
                        </a:solidFill>
                      </a:defRPr>
                    </a:pPr>
                    <a:r>
                      <a:rPr lang="en-US" altLang="ja-JP" sz="3200" b="1" dirty="0" smtClean="0">
                        <a:solidFill>
                          <a:srgbClr val="FF0000"/>
                        </a:solidFill>
                      </a:rPr>
                      <a:t>16%</a:t>
                    </a:r>
                    <a:endParaRPr lang="ja-JP" altLang="en-US" sz="3200" b="1" dirty="0">
                      <a:solidFill>
                        <a:srgbClr val="FF0000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8468719677014547"/>
                  <c:y val="7.2045216264486026E-2"/>
                </c:manualLayout>
              </c:layout>
              <c:tx>
                <c:rich>
                  <a:bodyPr/>
                  <a:lstStyle/>
                  <a:p>
                    <a:pPr>
                      <a:defRPr sz="2400" baseline="0">
                        <a:solidFill>
                          <a:schemeClr val="bg1"/>
                        </a:solidFill>
                      </a:defRPr>
                    </a:pPr>
                    <a:r>
                      <a:rPr lang="en-US" altLang="ja-JP" sz="2400" dirty="0" smtClean="0">
                        <a:solidFill>
                          <a:schemeClr val="bg1"/>
                        </a:solidFill>
                      </a:rPr>
                      <a:t>40%</a:t>
                    </a:r>
                    <a:endParaRPr lang="en-US" altLang="ja-JP" sz="2400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 baseline="0">
                    <a:solidFill>
                      <a:srgbClr val="4D4D4D"/>
                    </a:solidFill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製品</c:v>
                </c:pt>
                <c:pt idx="1">
                  <c:v>（情報）</c:v>
                </c:pt>
                <c:pt idx="2">
                  <c:v>（インフラ）
（ヘルスケア）</c:v>
                </c:pt>
                <c:pt idx="3">
                  <c:v>(研開）</c:v>
                </c:pt>
                <c:pt idx="4">
                  <c:v>（クラリオン）
（AMS)</c:v>
                </c:pt>
                <c:pt idx="5">
                  <c:v>ルネサスエレクトロニクスＧｒ
マイクロンメモリジャパン</c:v>
                </c:pt>
                <c:pt idx="6">
                  <c:v>外販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13</c:v>
                </c:pt>
                <c:pt idx="5">
                  <c:v>16</c:v>
                </c:pt>
                <c:pt idx="6">
                  <c:v>40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56517755193586"/>
          <c:y val="2.060863436135071E-2"/>
          <c:w val="0.8694348608057817"/>
          <c:h val="0.87385353093060414"/>
        </c:manualLayout>
      </c:layout>
      <c:barChart>
        <c:barDir val="col"/>
        <c:grouping val="stacked"/>
        <c:varyColors val="0"/>
        <c:ser>
          <c:idx val="0"/>
          <c:order val="0"/>
          <c:spPr>
            <a:gradFill flip="none" rotWithShape="1">
              <a:gsLst>
                <a:gs pos="50000">
                  <a:schemeClr val="bg1"/>
                </a:gs>
                <a:gs pos="0">
                  <a:srgbClr val="99CCFF"/>
                </a:gs>
                <a:gs pos="100000">
                  <a:srgbClr val="99CCFF"/>
                </a:gs>
              </a:gsLst>
              <a:lin ang="0" scaled="0"/>
              <a:tileRect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glow rad="127000">
                <a:schemeClr val="bg1"/>
              </a:glow>
            </a:effectLst>
          </c:spPr>
          <c:invertIfNegative val="1"/>
          <c:dLbls>
            <c:txPr>
              <a:bodyPr/>
              <a:lstStyle/>
              <a:p>
                <a:pPr>
                  <a:defRPr sz="16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13年度</c:v>
                </c:pt>
                <c:pt idx="1">
                  <c:v>14年度</c:v>
                </c:pt>
                <c:pt idx="2">
                  <c:v>15年度</c:v>
                </c:pt>
                <c:pt idx="3">
                  <c:v>16年度(目標)</c:v>
                </c:pt>
              </c:strCache>
            </c:strRef>
          </c:cat>
          <c:val>
            <c:numRef>
              <c:f>Sheet1!$C$3:$F$3</c:f>
              <c:numCache>
                <c:formatCode>#,##0_);[Red]\(#,##0\)</c:formatCode>
                <c:ptCount val="4"/>
                <c:pt idx="0">
                  <c:v>637</c:v>
                </c:pt>
                <c:pt idx="1">
                  <c:v>718</c:v>
                </c:pt>
                <c:pt idx="2">
                  <c:v>1006</c:v>
                </c:pt>
                <c:pt idx="3">
                  <c:v>1100</c:v>
                </c:pt>
              </c:numCache>
            </c:numRef>
          </c:val>
        </c:ser>
        <c:ser>
          <c:idx val="1"/>
          <c:order val="1"/>
          <c:spPr>
            <a:gradFill>
              <a:gsLst>
                <a:gs pos="0">
                  <a:srgbClr val="FF99CC"/>
                </a:gs>
                <a:gs pos="50000">
                  <a:srgbClr val="FFFFFF"/>
                </a:gs>
                <a:gs pos="100000">
                  <a:srgbClr val="FF99CC"/>
                </a:gs>
              </a:gsLst>
              <a:lin ang="0" scaled="1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6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13年度</c:v>
                </c:pt>
                <c:pt idx="1">
                  <c:v>14年度</c:v>
                </c:pt>
                <c:pt idx="2">
                  <c:v>15年度</c:v>
                </c:pt>
                <c:pt idx="3">
                  <c:v>16年度(目標)</c:v>
                </c:pt>
              </c:strCache>
            </c:strRef>
          </c:cat>
          <c:val>
            <c:numRef>
              <c:f>Sheet1!$C$4:$F$4</c:f>
              <c:numCache>
                <c:formatCode>#,##0_);[Red]\(#,##0\)</c:formatCode>
                <c:ptCount val="4"/>
                <c:pt idx="0">
                  <c:v>36</c:v>
                </c:pt>
                <c:pt idx="1">
                  <c:v>48</c:v>
                </c:pt>
                <c:pt idx="2">
                  <c:v>564</c:v>
                </c:pt>
                <c:pt idx="3">
                  <c:v>700</c:v>
                </c:pt>
              </c:numCache>
            </c:numRef>
          </c:val>
        </c:ser>
        <c:ser>
          <c:idx val="2"/>
          <c:order val="2"/>
          <c:spPr>
            <a:noFill/>
            <a:ln>
              <a:noFill/>
            </a:ln>
          </c:spPr>
          <c:invertIfNegative val="0"/>
          <c:dLbls>
            <c:dLbl>
              <c:idx val="10"/>
              <c:delete val="1"/>
            </c:dLbl>
            <c:txPr>
              <a:bodyPr/>
              <a:lstStyle/>
              <a:p>
                <a:pPr>
                  <a:defRPr sz="1800" b="1"/>
                </a:pPr>
                <a:endParaRPr lang="ja-JP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13年度</c:v>
                </c:pt>
                <c:pt idx="1">
                  <c:v>14年度</c:v>
                </c:pt>
                <c:pt idx="2">
                  <c:v>15年度</c:v>
                </c:pt>
                <c:pt idx="3">
                  <c:v>16年度(目標)</c:v>
                </c:pt>
              </c:strCache>
            </c:strRef>
          </c:cat>
          <c:val>
            <c:numRef>
              <c:f>Sheet1!$C$5:$F$5</c:f>
              <c:numCache>
                <c:formatCode>#,##0_);[Red]\(#,##0\)</c:formatCode>
                <c:ptCount val="4"/>
                <c:pt idx="0">
                  <c:v>673</c:v>
                </c:pt>
                <c:pt idx="1">
                  <c:v>766</c:v>
                </c:pt>
                <c:pt idx="2">
                  <c:v>1570</c:v>
                </c:pt>
                <c:pt idx="3">
                  <c:v>1800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248521088"/>
        <c:axId val="248522624"/>
      </c:barChart>
      <c:catAx>
        <c:axId val="2485210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0"/>
            </a:pPr>
            <a:endParaRPr lang="ja-JP"/>
          </a:p>
        </c:txPr>
        <c:crossAx val="248522624"/>
        <c:crosses val="autoZero"/>
        <c:auto val="1"/>
        <c:lblAlgn val="ctr"/>
        <c:lblOffset val="100"/>
        <c:noMultiLvlLbl val="1"/>
      </c:catAx>
      <c:valAx>
        <c:axId val="248522624"/>
        <c:scaling>
          <c:orientation val="minMax"/>
          <c:max val="2000"/>
        </c:scaling>
        <c:delete val="0"/>
        <c:axPos val="l"/>
        <c:numFmt formatCode="#,##0_);[Red]\(#,##0\)" sourceLinked="1"/>
        <c:majorTickMark val="in"/>
        <c:minorTickMark val="none"/>
        <c:tickLblPos val="nextTo"/>
        <c:txPr>
          <a:bodyPr/>
          <a:lstStyle/>
          <a:p>
            <a:pPr>
              <a:defRPr sz="1400" b="0"/>
            </a:pPr>
            <a:endParaRPr lang="ja-JP"/>
          </a:p>
        </c:txPr>
        <c:crossAx val="248521088"/>
        <c:crosses val="autoZero"/>
        <c:crossBetween val="between"/>
        <c:majorUnit val="500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5CF33432-1398-4994-8E41-8962436E993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484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2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6" y="4687888"/>
            <a:ext cx="49387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406781DD-C11C-4C89-8610-27EDFE38C35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7312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90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2291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EA9ED-5BF2-4F37-A89B-BBCDEF01BAC8}" type="slidenum">
              <a:rPr lang="en-US" altLang="ja-JP" smtClean="0">
                <a:latin typeface="Times New Roman" pitchFamily="18" charset="0"/>
              </a:rPr>
              <a:pPr/>
              <a:t>0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BAD00-8F99-43EC-A097-27ED16DEB26F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66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7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8" name="正方形/長方形 67"/>
          <p:cNvSpPr/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sp>
        <p:nvSpPr>
          <p:cNvPr id="9" name="正方形/長方形 68"/>
          <p:cNvSpPr/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  <a:ea typeface="HGPｺﾞｼｯｸE" pitchFamily="50" charset="-128"/>
            </a:endParaRPr>
          </a:p>
        </p:txBody>
      </p:sp>
      <p:grpSp>
        <p:nvGrpSpPr>
          <p:cNvPr id="2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1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2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7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8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2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  <p:sp>
          <p:nvSpPr>
            <p:cNvPr id="33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34" name="スライド番号プレースホルダ 2"/>
          <p:cNvSpPr>
            <a:spLocks noGrp="1"/>
          </p:cNvSpPr>
          <p:nvPr userDrawn="1"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latin typeface="Arial" pitchFamily="34" charset="0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9918CCA9-1549-4BDD-B3C2-ED538FBB77C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318128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193436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72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auto">
          <a:xfrm>
            <a:off x="5435527" y="6599238"/>
            <a:ext cx="3257623" cy="21698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600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ja-JP" altLang="en-US" sz="2600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ja-JP" altLang="en-US" sz="2600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26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26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600" dirty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0146F8-785C-4EF4-8472-7AD23CF00962}" type="slidenum">
              <a:rPr lang="en-US" altLang="ja-JP">
                <a:solidFill>
                  <a:srgbClr val="1F497D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15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A8A9675-FF26-41D5-8240-16E1804AB52C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70842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2473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560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8234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7020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6080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151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3787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510146F8-785C-4EF4-8472-7AD23CF00962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1F497D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64691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1273CFDF-D326-41F1-8769-50839895FB5B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1F497D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 userDrawn="1"/>
        </p:nvSpPr>
        <p:spPr bwMode="auto">
          <a:xfrm>
            <a:off x="5485221" y="6599238"/>
            <a:ext cx="3207929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14275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70E42-3A2D-4AB5-8D17-778AC51602C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81063" y="123825"/>
            <a:ext cx="6613525" cy="449263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20125" y="6556375"/>
            <a:ext cx="473075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0F9BA-242F-4E8F-BBAF-8BDCA5BC9F9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721" r:id="rId8"/>
    <p:sldLayoutId id="2147483722" r:id="rId9"/>
    <p:sldLayoutId id="2147483767" r:id="rId10"/>
    <p:sldLayoutId id="2147483770" r:id="rId11"/>
    <p:sldLayoutId id="2147483771" r:id="rId12"/>
    <p:sldLayoutId id="2147483772" r:id="rId13"/>
    <p:sldLayoutId id="2147483773" r:id="rId14"/>
    <p:sldLayoutId id="2147483774" r:id="rId1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8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20" r:id="rId10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50" Type="http://schemas.openxmlformats.org/officeDocument/2006/relationships/image" Target="../media/image56.png"/><Relationship Id="rId55" Type="http://schemas.openxmlformats.org/officeDocument/2006/relationships/image" Target="../media/image61.png"/><Relationship Id="rId63" Type="http://schemas.openxmlformats.org/officeDocument/2006/relationships/image" Target="../media/image69.png"/><Relationship Id="rId68" Type="http://schemas.openxmlformats.org/officeDocument/2006/relationships/image" Target="../media/image74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3" Type="http://schemas.openxmlformats.org/officeDocument/2006/relationships/image" Target="../media/image59.png"/><Relationship Id="rId58" Type="http://schemas.openxmlformats.org/officeDocument/2006/relationships/image" Target="../media/image64.png"/><Relationship Id="rId66" Type="http://schemas.openxmlformats.org/officeDocument/2006/relationships/image" Target="../media/image72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49" Type="http://schemas.openxmlformats.org/officeDocument/2006/relationships/image" Target="../media/image55.png"/><Relationship Id="rId57" Type="http://schemas.openxmlformats.org/officeDocument/2006/relationships/image" Target="../media/image63.png"/><Relationship Id="rId61" Type="http://schemas.openxmlformats.org/officeDocument/2006/relationships/image" Target="../media/image67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52" Type="http://schemas.openxmlformats.org/officeDocument/2006/relationships/image" Target="../media/image58.png"/><Relationship Id="rId60" Type="http://schemas.openxmlformats.org/officeDocument/2006/relationships/image" Target="../media/image66.png"/><Relationship Id="rId65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image" Target="../media/image54.png"/><Relationship Id="rId56" Type="http://schemas.openxmlformats.org/officeDocument/2006/relationships/image" Target="../media/image62.png"/><Relationship Id="rId64" Type="http://schemas.openxmlformats.org/officeDocument/2006/relationships/image" Target="../media/image70.png"/><Relationship Id="rId8" Type="http://schemas.openxmlformats.org/officeDocument/2006/relationships/image" Target="../media/image14.png"/><Relationship Id="rId51" Type="http://schemas.openxmlformats.org/officeDocument/2006/relationships/image" Target="../media/image57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59" Type="http://schemas.openxmlformats.org/officeDocument/2006/relationships/image" Target="../media/image65.png"/><Relationship Id="rId67" Type="http://schemas.openxmlformats.org/officeDocument/2006/relationships/image" Target="../media/image73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Relationship Id="rId54" Type="http://schemas.openxmlformats.org/officeDocument/2006/relationships/image" Target="../media/image60.png"/><Relationship Id="rId6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85380" y="4674642"/>
            <a:ext cx="2583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2016</a:t>
            </a:r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年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ｘ</a:t>
            </a:r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月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ja-JP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日</a:t>
            </a:r>
            <a:endParaRPr lang="ja-JP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Picture 6" descr="日本語ヨコ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0584" y="5107410"/>
            <a:ext cx="3493264" cy="368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30584" y="5635026"/>
            <a:ext cx="34932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 smtClean="0">
                <a:solidFill>
                  <a:schemeClr val="tx1"/>
                </a:solidFill>
              </a:rPr>
              <a:t>組込ソリューション事業部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800" dirty="0" smtClean="0">
                <a:solidFill>
                  <a:schemeClr val="tx1"/>
                </a:solidFill>
              </a:rPr>
              <a:t>デバイスソリューション事業部</a:t>
            </a:r>
            <a:endParaRPr lang="en-US" altLang="ja-JP" sz="1800" dirty="0" smtClean="0">
              <a:solidFill>
                <a:schemeClr val="tx1"/>
              </a:solidFill>
            </a:endParaRPr>
          </a:p>
        </p:txBody>
      </p:sp>
      <p:sp>
        <p:nvSpPr>
          <p:cNvPr id="6" name="タイトル 60"/>
          <p:cNvSpPr>
            <a:spLocks/>
          </p:cNvSpPr>
          <p:nvPr/>
        </p:nvSpPr>
        <p:spPr bwMode="auto">
          <a:xfrm>
            <a:off x="0" y="2881254"/>
            <a:ext cx="9144000" cy="1095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9pPr>
          </a:lstStyle>
          <a:p>
            <a:pPr algn="ctr">
              <a:lnSpc>
                <a:spcPts val="4200"/>
              </a:lnSpc>
            </a:pPr>
            <a:r>
              <a:rPr lang="ja-JP" altLang="en-US" sz="2800" dirty="0" smtClean="0">
                <a:solidFill>
                  <a:schemeClr val="tx1"/>
                </a:solidFill>
              </a:rPr>
              <a:t>日立超</a:t>
            </a:r>
            <a:r>
              <a:rPr lang="en-US" altLang="ja-JP" sz="2800" dirty="0" smtClean="0">
                <a:solidFill>
                  <a:schemeClr val="tx1"/>
                </a:solidFill>
              </a:rPr>
              <a:t>LSI</a:t>
            </a:r>
            <a:r>
              <a:rPr lang="ja-JP" altLang="en-US" sz="2800" dirty="0" smtClean="0">
                <a:solidFill>
                  <a:schemeClr val="tx1"/>
                </a:solidFill>
              </a:rPr>
              <a:t>システムズの</a:t>
            </a:r>
            <a:r>
              <a:rPr lang="ja-JP" altLang="en-US" sz="2800" dirty="0" smtClean="0">
                <a:solidFill>
                  <a:schemeClr val="tx1"/>
                </a:solidFill>
              </a:rPr>
              <a:t>御紹介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>
              <a:lnSpc>
                <a:spcPts val="4200"/>
              </a:lnSpc>
            </a:pPr>
            <a:r>
              <a:rPr lang="en-US" altLang="ja-JP" sz="2400" dirty="0" smtClean="0">
                <a:solidFill>
                  <a:schemeClr val="tx1"/>
                </a:solidFill>
              </a:rPr>
              <a:t>= </a:t>
            </a:r>
            <a:r>
              <a:rPr lang="en-US" altLang="ja-JP" sz="2400" dirty="0" smtClean="0">
                <a:solidFill>
                  <a:schemeClr val="tx1"/>
                </a:solidFill>
              </a:rPr>
              <a:t>ADAS</a:t>
            </a:r>
            <a:r>
              <a:rPr lang="ja-JP" altLang="en-US" sz="2400" dirty="0" smtClean="0">
                <a:solidFill>
                  <a:schemeClr val="tx1"/>
                </a:solidFill>
              </a:rPr>
              <a:t>／自動運転への取組み　</a:t>
            </a:r>
            <a:r>
              <a:rPr lang="en-US" altLang="ja-JP" sz="2400" dirty="0" smtClean="0">
                <a:solidFill>
                  <a:schemeClr val="tx1"/>
                </a:solidFill>
              </a:rPr>
              <a:t>=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84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77664" y="185708"/>
            <a:ext cx="7307552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ja-JP"/>
            </a:defPPr>
            <a:lvl1pPr eaLnBrk="0" hangingPunct="0">
              <a:lnSpc>
                <a:spcPct val="90000"/>
              </a:lnSpc>
              <a:defRPr sz="26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</a:lstStyle>
          <a:p>
            <a:r>
              <a:rPr lang="en-US" altLang="ja-JP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-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４．</a:t>
            </a:r>
            <a:r>
              <a:rPr lang="en-US" altLang="ja-JP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ADAS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関連での（</a:t>
            </a:r>
            <a:r>
              <a:rPr lang="en-US" altLang="ja-JP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REL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）殿との連携：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ソフトウェア</a:t>
            </a:r>
            <a:endParaRPr lang="ja-JP" altLang="en-US" dirty="0">
              <a:solidFill>
                <a:prstClr val="black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7264" y="785974"/>
            <a:ext cx="8814816" cy="437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 smtClean="0">
                <a:solidFill>
                  <a:prstClr val="black"/>
                </a:solidFill>
              </a:rPr>
              <a:t>（</a:t>
            </a:r>
            <a:r>
              <a:rPr lang="ja-JP" altLang="ja-JP" sz="1800" dirty="0" smtClean="0">
                <a:solidFill>
                  <a:prstClr val="black"/>
                </a:solidFill>
              </a:rPr>
              <a:t>１</a:t>
            </a:r>
            <a:r>
              <a:rPr lang="ja-JP" altLang="ja-JP" sz="1800" dirty="0">
                <a:solidFill>
                  <a:prstClr val="black"/>
                </a:solidFill>
              </a:rPr>
              <a:t>）</a:t>
            </a:r>
            <a:r>
              <a:rPr lang="en-US" altLang="ja-JP" sz="1800" dirty="0">
                <a:solidFill>
                  <a:prstClr val="black"/>
                </a:solidFill>
              </a:rPr>
              <a:t>IMP</a:t>
            </a:r>
            <a:r>
              <a:rPr lang="ja-JP" altLang="ja-JP" sz="1800" dirty="0" smtClean="0">
                <a:solidFill>
                  <a:prstClr val="black"/>
                </a:solidFill>
              </a:rPr>
              <a:t>ライブラリ</a:t>
            </a:r>
            <a:r>
              <a:rPr lang="ja-JP" altLang="en-US" sz="1800" dirty="0" smtClean="0">
                <a:solidFill>
                  <a:prstClr val="black"/>
                </a:solidFill>
              </a:rPr>
              <a:t>サポート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en-US" altLang="ja-JP" sz="1800" dirty="0" smtClean="0">
                <a:solidFill>
                  <a:prstClr val="black"/>
                </a:solidFill>
              </a:rPr>
              <a:t>2008/4</a:t>
            </a:r>
            <a:r>
              <a:rPr lang="ja-JP" altLang="ja-JP" sz="1800" dirty="0">
                <a:solidFill>
                  <a:prstClr val="black"/>
                </a:solidFill>
              </a:rPr>
              <a:t>～</a:t>
            </a:r>
            <a:r>
              <a:rPr lang="en-US" altLang="ja-JP" sz="1800" dirty="0">
                <a:solidFill>
                  <a:prstClr val="black"/>
                </a:solidFill>
              </a:rPr>
              <a:t>2012/3 (</a:t>
            </a:r>
            <a:r>
              <a:rPr lang="ja-JP" altLang="ja-JP" sz="1800" dirty="0">
                <a:solidFill>
                  <a:prstClr val="black"/>
                </a:solidFill>
              </a:rPr>
              <a:t>日研</a:t>
            </a:r>
            <a:r>
              <a:rPr lang="en-US" altLang="ja-JP" sz="1800" dirty="0">
                <a:solidFill>
                  <a:prstClr val="black"/>
                </a:solidFill>
              </a:rPr>
              <a:t>)</a:t>
            </a:r>
            <a:r>
              <a:rPr lang="ja-JP" altLang="ja-JP" sz="1800" dirty="0">
                <a:solidFill>
                  <a:prstClr val="black"/>
                </a:solidFill>
              </a:rPr>
              <a:t>プロジェクト「画像認識コンソーシアム」に参画</a:t>
            </a: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画像認識用ライブラリの整備</a:t>
            </a: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デモアプリ開発（信号認識、標識認識、人流計測）</a:t>
            </a: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画像認識アプリテンプレートの整備（物体検知・識別）</a:t>
            </a: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画像認識用ツールの整備（機械学習、学習用データ生成、色抽出、認識率評価）</a:t>
            </a:r>
          </a:p>
          <a:p>
            <a:r>
              <a:rPr lang="ja-JP" altLang="en-US" sz="1800" dirty="0">
                <a:solidFill>
                  <a:prstClr val="black"/>
                </a:solidFill>
              </a:rPr>
              <a:t>　</a:t>
            </a:r>
            <a:r>
              <a:rPr lang="ja-JP" altLang="ja-JP" sz="1800" dirty="0">
                <a:solidFill>
                  <a:prstClr val="black"/>
                </a:solidFill>
              </a:rPr>
              <a:t>・</a:t>
            </a:r>
            <a:r>
              <a:rPr lang="en-US" altLang="ja-JP" sz="1800" dirty="0">
                <a:solidFill>
                  <a:prstClr val="black"/>
                </a:solidFill>
              </a:rPr>
              <a:t>R-Car V2H</a:t>
            </a:r>
            <a:r>
              <a:rPr lang="ja-JP" altLang="ja-JP" sz="1800" dirty="0">
                <a:solidFill>
                  <a:prstClr val="black"/>
                </a:solidFill>
              </a:rPr>
              <a:t>向け画像認識ライブラリ</a:t>
            </a:r>
            <a:r>
              <a:rPr lang="en-US" altLang="ja-JP" sz="1800" dirty="0">
                <a:solidFill>
                  <a:prstClr val="black"/>
                </a:solidFill>
              </a:rPr>
              <a:t>(T-Kernel</a:t>
            </a:r>
            <a:r>
              <a:rPr lang="ja-JP" altLang="ja-JP" sz="1800" dirty="0">
                <a:solidFill>
                  <a:prstClr val="black"/>
                </a:solidFill>
              </a:rPr>
              <a:t>版</a:t>
            </a:r>
            <a:r>
              <a:rPr lang="en-US" altLang="ja-JP" sz="1800" dirty="0">
                <a:solidFill>
                  <a:prstClr val="black"/>
                </a:solidFill>
              </a:rPr>
              <a:t>)</a:t>
            </a:r>
            <a:r>
              <a:rPr lang="ja-JP" altLang="ja-JP" sz="1800" dirty="0">
                <a:solidFill>
                  <a:prstClr val="black"/>
                </a:solidFill>
              </a:rPr>
              <a:t>サブライセンス・・・デンソー・矢崎向け</a:t>
            </a:r>
            <a:endParaRPr lang="en-US" altLang="ja-JP" sz="1800" dirty="0">
              <a:solidFill>
                <a:prstClr val="black"/>
              </a:solidFill>
            </a:endParaRPr>
          </a:p>
          <a:p>
            <a:pPr>
              <a:lnSpc>
                <a:spcPts val="1000"/>
              </a:lnSpc>
            </a:pPr>
            <a:r>
              <a:rPr lang="en-US" altLang="ja-JP" sz="1800" dirty="0">
                <a:solidFill>
                  <a:prstClr val="black"/>
                </a:solidFill>
              </a:rPr>
              <a:t> 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ja-JP" sz="1800" dirty="0">
                <a:solidFill>
                  <a:prstClr val="black"/>
                </a:solidFill>
              </a:rPr>
              <a:t>２）</a:t>
            </a:r>
            <a:r>
              <a:rPr lang="en-US" altLang="ja-JP" sz="1800" dirty="0">
                <a:solidFill>
                  <a:prstClr val="black"/>
                </a:solidFill>
              </a:rPr>
              <a:t>ADAS</a:t>
            </a:r>
            <a:r>
              <a:rPr lang="ja-JP" altLang="ja-JP" sz="1800" dirty="0">
                <a:solidFill>
                  <a:prstClr val="black"/>
                </a:solidFill>
              </a:rPr>
              <a:t>フロント部隊との連携</a:t>
            </a: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en-US" altLang="ja-JP" sz="1800" dirty="0" smtClean="0">
                <a:solidFill>
                  <a:prstClr val="black"/>
                </a:solidFill>
              </a:rPr>
              <a:t>2009</a:t>
            </a:r>
            <a:r>
              <a:rPr lang="ja-JP" altLang="ja-JP" sz="1800" dirty="0">
                <a:solidFill>
                  <a:prstClr val="black"/>
                </a:solidFill>
              </a:rPr>
              <a:t>年から周辺監視デモ</a:t>
            </a:r>
            <a:r>
              <a:rPr lang="ja-JP" altLang="ja-JP" sz="1800" dirty="0" smtClean="0">
                <a:solidFill>
                  <a:prstClr val="black"/>
                </a:solidFill>
              </a:rPr>
              <a:t>を</a:t>
            </a:r>
            <a:r>
              <a:rPr lang="ja-JP" altLang="en-US" sz="1800" dirty="0" smtClean="0">
                <a:solidFill>
                  <a:prstClr val="black"/>
                </a:solidFill>
              </a:rPr>
              <a:t>共同開発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周辺監視デモ</a:t>
            </a:r>
            <a:r>
              <a:rPr lang="en-US" altLang="ja-JP" sz="1800" dirty="0">
                <a:solidFill>
                  <a:prstClr val="black"/>
                </a:solidFill>
              </a:rPr>
              <a:t>(SH-Navi2V SH-Navi3, R-Car H1, SH7766, R-Car V2H)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en-US" sz="1800" dirty="0" smtClean="0">
                <a:solidFill>
                  <a:prstClr val="black"/>
                </a:solidFill>
              </a:rPr>
              <a:t>　</a:t>
            </a:r>
            <a:r>
              <a:rPr lang="ja-JP" altLang="ja-JP" sz="1800" dirty="0" smtClean="0">
                <a:solidFill>
                  <a:prstClr val="black"/>
                </a:solidFill>
              </a:rPr>
              <a:t>・</a:t>
            </a:r>
            <a:r>
              <a:rPr lang="ja-JP" altLang="ja-JP" sz="1800" dirty="0">
                <a:solidFill>
                  <a:prstClr val="black"/>
                </a:solidFill>
              </a:rPr>
              <a:t>歪み補正デモ</a:t>
            </a:r>
            <a:r>
              <a:rPr lang="en-US" altLang="ja-JP" sz="1800" dirty="0">
                <a:solidFill>
                  <a:prstClr val="black"/>
                </a:solidFill>
              </a:rPr>
              <a:t>(R-Car M2</a:t>
            </a:r>
            <a:r>
              <a:rPr lang="en-US" altLang="ja-JP" sz="1800" dirty="0" smtClean="0">
                <a:solidFill>
                  <a:prstClr val="black"/>
                </a:solidFill>
              </a:rPr>
              <a:t>)</a:t>
            </a:r>
            <a:endParaRPr lang="ja-JP" altLang="ja-JP" sz="1800" dirty="0">
              <a:solidFill>
                <a:prstClr val="black"/>
              </a:solidFill>
            </a:endParaRPr>
          </a:p>
          <a:p>
            <a:pPr>
              <a:lnSpc>
                <a:spcPts val="1000"/>
              </a:lnSpc>
            </a:pPr>
            <a:r>
              <a:rPr lang="en-US" altLang="ja-JP" sz="1800" dirty="0">
                <a:solidFill>
                  <a:prstClr val="black"/>
                </a:solidFill>
              </a:rPr>
              <a:t> 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ja-JP" sz="1800" dirty="0">
                <a:solidFill>
                  <a:prstClr val="black"/>
                </a:solidFill>
              </a:rPr>
              <a:t>３）超</a:t>
            </a:r>
            <a:r>
              <a:rPr lang="en-US" altLang="ja-JP" sz="1800" dirty="0">
                <a:solidFill>
                  <a:prstClr val="black"/>
                </a:solidFill>
              </a:rPr>
              <a:t>L</a:t>
            </a:r>
            <a:r>
              <a:rPr lang="ja-JP" altLang="ja-JP" sz="1800" dirty="0">
                <a:solidFill>
                  <a:prstClr val="black"/>
                </a:solidFill>
              </a:rPr>
              <a:t>製品への</a:t>
            </a:r>
            <a:r>
              <a:rPr lang="ja-JP" altLang="ja-JP" sz="1800" dirty="0" smtClean="0">
                <a:solidFill>
                  <a:prstClr val="black"/>
                </a:solidFill>
              </a:rPr>
              <a:t>展開</a:t>
            </a:r>
            <a:r>
              <a:rPr lang="ja-JP" altLang="en-US" sz="1800" dirty="0" smtClean="0">
                <a:solidFill>
                  <a:prstClr val="black"/>
                </a:solidFill>
              </a:rPr>
              <a:t>（ルネサス殿</a:t>
            </a:r>
            <a:r>
              <a:rPr lang="en-US" altLang="ja-JP" sz="1800" dirty="0" err="1" smtClean="0">
                <a:solidFill>
                  <a:prstClr val="black"/>
                </a:solidFill>
              </a:rPr>
              <a:t>SoC</a:t>
            </a:r>
            <a:r>
              <a:rPr lang="ja-JP" altLang="en-US" sz="1800" dirty="0" smtClean="0">
                <a:solidFill>
                  <a:srgbClr val="FF0000"/>
                </a:solidFill>
              </a:rPr>
              <a:t>インダイレクト</a:t>
            </a:r>
            <a:r>
              <a:rPr lang="ja-JP" altLang="en-US" sz="1800" dirty="0" smtClean="0">
                <a:solidFill>
                  <a:prstClr val="black"/>
                </a:solidFill>
              </a:rPr>
              <a:t>拡販サポート）</a:t>
            </a:r>
            <a:endParaRPr lang="en-US" altLang="ja-JP" sz="1800" dirty="0" smtClean="0">
              <a:solidFill>
                <a:prstClr val="black"/>
              </a:solidFill>
            </a:endParaRPr>
          </a:p>
          <a:p>
            <a:r>
              <a:rPr lang="ja-JP" altLang="en-US" sz="1800" dirty="0">
                <a:solidFill>
                  <a:prstClr val="black"/>
                </a:solidFill>
              </a:rPr>
              <a:t>　</a:t>
            </a:r>
            <a:r>
              <a:rPr lang="ja-JP" altLang="en-US" sz="1800" dirty="0" smtClean="0">
                <a:solidFill>
                  <a:prstClr val="black"/>
                </a:solidFill>
              </a:rPr>
              <a:t>・</a:t>
            </a:r>
            <a:r>
              <a:rPr lang="ja-JP" altLang="en-US" sz="1800" dirty="0" smtClean="0">
                <a:solidFill>
                  <a:prstClr val="black"/>
                </a:solidFill>
              </a:rPr>
              <a:t>中国向け</a:t>
            </a:r>
            <a:r>
              <a:rPr lang="en-US" altLang="ja-JP" sz="1800" dirty="0" smtClean="0">
                <a:solidFill>
                  <a:srgbClr val="FF0000"/>
                </a:solidFill>
              </a:rPr>
              <a:t>ADAS PF</a:t>
            </a:r>
            <a:r>
              <a:rPr lang="ja-JP" altLang="en-US" sz="1800" dirty="0" smtClean="0">
                <a:solidFill>
                  <a:srgbClr val="FF0000"/>
                </a:solidFill>
              </a:rPr>
              <a:t>開発</a:t>
            </a:r>
            <a:r>
              <a:rPr lang="ja-JP" altLang="en-US" sz="1800" dirty="0" smtClean="0">
                <a:solidFill>
                  <a:srgbClr val="FF0000"/>
                </a:solidFill>
              </a:rPr>
              <a:t>（</a:t>
            </a:r>
            <a:r>
              <a:rPr lang="ja-JP" altLang="en-US" sz="1800" dirty="0">
                <a:solidFill>
                  <a:srgbClr val="FF0000"/>
                </a:solidFill>
              </a:rPr>
              <a:t>ご提案</a:t>
            </a:r>
            <a:r>
              <a:rPr lang="ja-JP" altLang="en-US" sz="1800" dirty="0" smtClean="0">
                <a:solidFill>
                  <a:srgbClr val="FF0000"/>
                </a:solidFill>
              </a:rPr>
              <a:t>を受け</a:t>
            </a:r>
            <a:r>
              <a:rPr lang="ja-JP" altLang="en-US" sz="1800" dirty="0" smtClean="0">
                <a:solidFill>
                  <a:prstClr val="black"/>
                </a:solidFill>
              </a:rPr>
              <a:t>検討中</a:t>
            </a:r>
            <a:r>
              <a:rPr lang="ja-JP" altLang="en-US" sz="1800" dirty="0" smtClean="0">
                <a:solidFill>
                  <a:prstClr val="black"/>
                </a:solidFill>
              </a:rPr>
              <a:t>）</a:t>
            </a:r>
            <a:endParaRPr lang="ja-JP" altLang="ja-JP" sz="1800" dirty="0">
              <a:solidFill>
                <a:prstClr val="black"/>
              </a:solidFill>
            </a:endParaRPr>
          </a:p>
          <a:p>
            <a:r>
              <a:rPr lang="ja-JP" altLang="en-US" sz="1800" dirty="0">
                <a:solidFill>
                  <a:prstClr val="black"/>
                </a:solidFill>
              </a:rPr>
              <a:t>　</a:t>
            </a:r>
            <a:r>
              <a:rPr lang="ja-JP" altLang="ja-JP" sz="1800" dirty="0">
                <a:solidFill>
                  <a:prstClr val="black"/>
                </a:solidFill>
              </a:rPr>
              <a:t>・</a:t>
            </a:r>
            <a:r>
              <a:rPr lang="en-US" altLang="ja-JP" sz="1800" dirty="0" err="1">
                <a:solidFill>
                  <a:prstClr val="black"/>
                </a:solidFill>
              </a:rPr>
              <a:t>UltraView</a:t>
            </a:r>
            <a:r>
              <a:rPr lang="en-US" altLang="ja-JP" sz="1800" dirty="0">
                <a:solidFill>
                  <a:prstClr val="black"/>
                </a:solidFill>
              </a:rPr>
              <a:t> </a:t>
            </a:r>
            <a:r>
              <a:rPr lang="en-US" altLang="ja-JP" sz="1800" dirty="0" smtClean="0">
                <a:solidFill>
                  <a:prstClr val="black"/>
                </a:solidFill>
              </a:rPr>
              <a:t>Box(</a:t>
            </a:r>
            <a:r>
              <a:rPr lang="ja-JP" altLang="en-US" sz="1800" dirty="0">
                <a:solidFill>
                  <a:prstClr val="black"/>
                </a:solidFill>
              </a:rPr>
              <a:t>少量多品種の特殊車両向け周辺監視システム　</a:t>
            </a:r>
            <a:r>
              <a:rPr lang="en-US" altLang="ja-JP" sz="1800" dirty="0">
                <a:solidFill>
                  <a:prstClr val="black"/>
                </a:solidFill>
              </a:rPr>
              <a:t>SH7766</a:t>
            </a:r>
            <a:r>
              <a:rPr lang="ja-JP" altLang="ja-JP" sz="1800" dirty="0">
                <a:solidFill>
                  <a:prstClr val="black"/>
                </a:solidFill>
              </a:rPr>
              <a:t>搭載</a:t>
            </a:r>
            <a:r>
              <a:rPr lang="en-US" altLang="ja-JP" sz="1800" dirty="0" smtClean="0">
                <a:solidFill>
                  <a:prstClr val="black"/>
                </a:solidFill>
              </a:rPr>
              <a:t>)</a:t>
            </a:r>
            <a:endParaRPr lang="en-US" altLang="ja-JP" sz="1800" dirty="0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78" y="5253521"/>
            <a:ext cx="2398712" cy="150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39" y="5199335"/>
            <a:ext cx="3557017" cy="128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38914" y="4945744"/>
            <a:ext cx="366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評価キット（製品化済）、製品版（ｘｘ量産予定）</a:t>
            </a:r>
            <a:endParaRPr kumimoji="1" lang="ja-JP" altLang="en-US" sz="14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0821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97" y="806969"/>
            <a:ext cx="15007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  <a:ea typeface="HGPｺﾞｼｯｸE"/>
              </a:rPr>
              <a:t>■</a:t>
            </a:r>
            <a:r>
              <a:rPr lang="en-US" altLang="ja-JP" sz="2200" smtClean="0">
                <a:solidFill>
                  <a:prstClr val="black"/>
                </a:solidFill>
                <a:latin typeface="HGPｺﾞｼｯｸE"/>
                <a:ea typeface="HGPｺﾞｼｯｸE"/>
              </a:rPr>
              <a:t>SoC</a:t>
            </a:r>
            <a:r>
              <a:rPr lang="ja-JP" altLang="en-US" sz="2200" smtClean="0">
                <a:solidFill>
                  <a:prstClr val="black"/>
                </a:solidFill>
                <a:latin typeface="HGPｺﾞｼｯｸE"/>
                <a:ea typeface="HGPｺﾞｼｯｸE"/>
              </a:rPr>
              <a:t>設計</a:t>
            </a:r>
            <a:endParaRPr lang="en-US" altLang="ja-JP" sz="22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18513" y="179635"/>
            <a:ext cx="7447873" cy="452432"/>
          </a:xfrm>
        </p:spPr>
        <p:txBody>
          <a:bodyPr/>
          <a:lstStyle/>
          <a:p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５．</a:t>
            </a:r>
            <a:r>
              <a:rPr kumimoji="1" lang="en-US" altLang="ja-JP" dirty="0" smtClean="0"/>
              <a:t>ADAS</a:t>
            </a:r>
            <a:r>
              <a:rPr kumimoji="1" lang="ja-JP" altLang="en-US" dirty="0" smtClean="0"/>
              <a:t>関連</a:t>
            </a:r>
            <a:r>
              <a:rPr kumimoji="1" lang="en-US" altLang="ja-JP" dirty="0" err="1" smtClean="0"/>
              <a:t>SoC</a:t>
            </a:r>
            <a:r>
              <a:rPr kumimoji="1" lang="ja-JP" altLang="en-US" dirty="0" smtClean="0"/>
              <a:t>開発参画、評価ボード</a:t>
            </a:r>
            <a:r>
              <a:rPr kumimoji="1" lang="ja-JP" altLang="en-US" dirty="0" smtClean="0">
                <a:solidFill>
                  <a:srgbClr val="FF0000"/>
                </a:solidFill>
              </a:rPr>
              <a:t>開発・製作</a:t>
            </a:r>
            <a:endParaRPr kumimoji="1" lang="ja-JP" altLang="en-US" dirty="0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275889"/>
              </p:ext>
            </p:extLst>
          </p:nvPr>
        </p:nvGraphicFramePr>
        <p:xfrm>
          <a:off x="256897" y="1246344"/>
          <a:ext cx="8604069" cy="330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497"/>
                <a:gridCol w="1149532"/>
                <a:gridCol w="3344091"/>
                <a:gridCol w="2690949"/>
              </a:tblGrid>
              <a:tr h="2863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製</a:t>
                      </a:r>
                      <a:r>
                        <a:rPr kumimoji="1" lang="ja-JP" altLang="en-US" sz="1400" dirty="0" smtClean="0"/>
                        <a:t>品名</a:t>
                      </a:r>
                      <a:endParaRPr kumimoji="1" lang="ja-JP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開発期間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Top</a:t>
                      </a:r>
                      <a:r>
                        <a:rPr kumimoji="1" lang="ja-JP" altLang="en-US" sz="1600" dirty="0" smtClean="0"/>
                        <a:t>設計</a:t>
                      </a:r>
                      <a:endParaRPr kumimoji="1" lang="ja-JP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モジュール設計</a:t>
                      </a:r>
                      <a:endParaRPr kumimoji="1" lang="ja-JP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21421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R-CarM3W</a:t>
                      </a:r>
                      <a:endParaRPr kumimoji="1" lang="ja-JP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‘</a:t>
                      </a:r>
                      <a:r>
                        <a:rPr kumimoji="1" lang="en-US" altLang="ja-JP" sz="1400" smtClean="0"/>
                        <a:t>15/4~/</a:t>
                      </a:r>
                      <a:r>
                        <a:rPr kumimoji="1" lang="en-US" altLang="ja-JP" sz="1400" dirty="0" smtClean="0"/>
                        <a:t>12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RVC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リリースデータを日本側</a:t>
                      </a:r>
                      <a:r>
                        <a:rPr kumimoji="1" lang="ja-JP" altLang="en-US" sz="11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への設計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展開サポート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・日本側設計確認依頼データ収集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・日本側マスタデータ管理</a:t>
                      </a:r>
                      <a:endParaRPr kumimoji="1" lang="ja-JP" altLang="en-US" sz="1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・内部バス論理設計・検証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smtClean="0"/>
                        <a:t>・</a:t>
                      </a:r>
                      <a:r>
                        <a:rPr kumimoji="1" lang="ja-JP" altLang="en-US" sz="1100" dirty="0" smtClean="0"/>
                        <a:t>画像認識</a:t>
                      </a:r>
                      <a:r>
                        <a:rPr kumimoji="1" lang="en-US" altLang="ja-JP" sz="1100" dirty="0" smtClean="0"/>
                        <a:t>IP</a:t>
                      </a:r>
                      <a:r>
                        <a:rPr kumimoji="1" lang="ja-JP" altLang="en-US" sz="1100" dirty="0" smtClean="0"/>
                        <a:t>の検証</a:t>
                      </a:r>
                      <a:endParaRPr kumimoji="1" lang="ja-JP" altLang="en-US" sz="1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737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R-CarH3</a:t>
                      </a:r>
                      <a:r>
                        <a:rPr kumimoji="1" lang="ja-JP" altLang="en-US" sz="1400" dirty="0" smtClean="0"/>
                        <a:t>（</a:t>
                      </a:r>
                      <a:r>
                        <a:rPr kumimoji="1" lang="en-US" altLang="ja-JP" sz="1400" dirty="0" smtClean="0"/>
                        <a:t>ES2</a:t>
                      </a:r>
                      <a:r>
                        <a:rPr kumimoji="1" lang="ja-JP" altLang="en-US" sz="1400" dirty="0" smtClean="0"/>
                        <a:t>）</a:t>
                      </a:r>
                      <a:endParaRPr kumimoji="1" lang="ja-JP" altLang="en-US" sz="1400" dirty="0">
                        <a:latin typeface="Arial 本文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latin typeface="Arial 本文"/>
                        </a:rPr>
                        <a:t>‘16/1</a:t>
                      </a:r>
                      <a:r>
                        <a:rPr kumimoji="1" lang="ja-JP" altLang="en-US" sz="1400" smtClean="0">
                          <a:latin typeface="Arial 本文"/>
                        </a:rPr>
                        <a:t>～</a:t>
                      </a:r>
                      <a:r>
                        <a:rPr kumimoji="1" lang="en-US" altLang="ja-JP" sz="1400" smtClean="0">
                          <a:latin typeface="Arial 本文"/>
                        </a:rPr>
                        <a:t>/7</a:t>
                      </a:r>
                    </a:p>
                    <a:p>
                      <a:r>
                        <a:rPr kumimoji="1" lang="ja-JP" altLang="en-US" sz="1050" smtClean="0">
                          <a:latin typeface="Arial 本文"/>
                        </a:rPr>
                        <a:t>予定</a:t>
                      </a:r>
                      <a:r>
                        <a:rPr kumimoji="1" lang="ja-JP" altLang="en-US" sz="1200" smtClean="0">
                          <a:latin typeface="Arial 本文"/>
                        </a:rPr>
                        <a:t>（</a:t>
                      </a:r>
                      <a:r>
                        <a:rPr kumimoji="1" lang="ja-JP" altLang="en-US" sz="1200" dirty="0" smtClean="0">
                          <a:latin typeface="Arial 本文"/>
                        </a:rPr>
                        <a:t>継続中）</a:t>
                      </a:r>
                      <a:endParaRPr kumimoji="1" lang="ja-JP" altLang="en-US" sz="1200" dirty="0">
                        <a:latin typeface="Arial 本文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・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ネット作成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及びレイアウト階層組上げ）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・各種チェッカ実施・確認（レイアウトリリースネットに対するチェッカ実施）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及びレイアウト階層組み上げ後のネットに対しチェッカの実施）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CT2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実施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LSC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仕様検討及び</a:t>
                      </a:r>
                      <a:r>
                        <a:rPr kumimoji="1" lang="en-US" altLang="ja-JP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PowerSpec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生成</a:t>
                      </a:r>
                      <a:endParaRPr kumimoji="1" lang="en-US" altLang="ja-JP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ISO</a:t>
                      </a:r>
                      <a:r>
                        <a:rPr kumimoji="1" lang="ja-JP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セル挿入</a:t>
                      </a:r>
                      <a:endParaRPr kumimoji="1" lang="ja-JP" altLang="en-US" sz="1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・内部バス論理設計・検証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（</a:t>
                      </a:r>
                      <a:r>
                        <a:rPr kumimoji="1" lang="en-US" altLang="ja-JP" sz="1100" dirty="0" smtClean="0"/>
                        <a:t>V3M</a:t>
                      </a:r>
                      <a:r>
                        <a:rPr kumimoji="1" lang="ja-JP" altLang="en-US" sz="1100" dirty="0" smtClean="0"/>
                        <a:t>からのエンハンス）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・</a:t>
                      </a:r>
                      <a:r>
                        <a:rPr kumimoji="1" lang="en-US" altLang="ja-JP" sz="1100" dirty="0" err="1" smtClean="0"/>
                        <a:t>rawNand</a:t>
                      </a:r>
                      <a:r>
                        <a:rPr kumimoji="1" lang="ja-JP" altLang="en-US" sz="1100" dirty="0" smtClean="0"/>
                        <a:t>インタフェース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smtClean="0"/>
                        <a:t>・</a:t>
                      </a:r>
                      <a:r>
                        <a:rPr kumimoji="1" lang="ja-JP" altLang="en-US" sz="1100" dirty="0" smtClean="0"/>
                        <a:t>画像認識</a:t>
                      </a:r>
                      <a:r>
                        <a:rPr kumimoji="1" lang="en-US" altLang="ja-JP" sz="1100" dirty="0" smtClean="0"/>
                        <a:t>IP</a:t>
                      </a:r>
                      <a:r>
                        <a:rPr kumimoji="1" lang="ja-JP" altLang="en-US" sz="1100" dirty="0" smtClean="0"/>
                        <a:t>の設計・検証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/>
                        <a:t>R-CarV3M</a:t>
                      </a:r>
                      <a:endParaRPr kumimoji="1" lang="ja-JP" altLang="en-US" sz="1400" dirty="0" smtClean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/>
                        <a:t>‘15/6</a:t>
                      </a:r>
                      <a:r>
                        <a:rPr kumimoji="1" lang="ja-JP" altLang="en-US" sz="1400" dirty="0" smtClean="0"/>
                        <a:t>～</a:t>
                      </a:r>
                      <a:endParaRPr kumimoji="1" lang="en-US" altLang="ja-JP" sz="1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smtClean="0"/>
                        <a:t>　　</a:t>
                      </a:r>
                      <a:r>
                        <a:rPr kumimoji="1" lang="en-US" altLang="ja-JP" sz="1400" smtClean="0"/>
                        <a:t>‘</a:t>
                      </a:r>
                      <a:r>
                        <a:rPr kumimoji="1" lang="en-US" altLang="ja-JP" sz="1400" dirty="0" smtClean="0"/>
                        <a:t>16/7</a:t>
                      </a:r>
                      <a:r>
                        <a:rPr kumimoji="1" lang="ja-JP" altLang="en-US" sz="1050" dirty="0" smtClean="0">
                          <a:latin typeface="Arial 本文"/>
                        </a:rPr>
                        <a:t>予定</a:t>
                      </a:r>
                      <a:endParaRPr kumimoji="1" lang="en-US" altLang="ja-JP" sz="1050" dirty="0" smtClean="0">
                        <a:latin typeface="Arial 本文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smtClean="0">
                          <a:latin typeface="Arial 本文"/>
                        </a:rPr>
                        <a:t>　（</a:t>
                      </a:r>
                      <a:r>
                        <a:rPr kumimoji="1" lang="ja-JP" altLang="en-US" sz="1200" dirty="0" smtClean="0">
                          <a:latin typeface="Arial 本文"/>
                        </a:rPr>
                        <a:t>継続中）</a:t>
                      </a:r>
                      <a:endParaRPr kumimoji="1" lang="ja-JP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・内部バス論理設計・検証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（</a:t>
                      </a:r>
                      <a:r>
                        <a:rPr kumimoji="1" lang="en-US" altLang="ja-JP" sz="1100" dirty="0" smtClean="0"/>
                        <a:t>M3W</a:t>
                      </a:r>
                      <a:r>
                        <a:rPr kumimoji="1" lang="ja-JP" altLang="en-US" sz="1100" dirty="0" smtClean="0"/>
                        <a:t>からのエンハンス）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・</a:t>
                      </a:r>
                      <a:r>
                        <a:rPr kumimoji="1" lang="en-US" altLang="ja-JP" sz="1100" dirty="0" smtClean="0"/>
                        <a:t>MTI</a:t>
                      </a:r>
                      <a:r>
                        <a:rPr kumimoji="1" lang="ja-JP" altLang="en-US" sz="1100" dirty="0" smtClean="0"/>
                        <a:t>（内部画像データ出力</a:t>
                      </a:r>
                      <a:r>
                        <a:rPr kumimoji="1" lang="ja-JP" altLang="en-US" sz="1100" smtClean="0"/>
                        <a:t>）の設計</a:t>
                      </a:r>
                      <a:r>
                        <a:rPr kumimoji="1" lang="ja-JP" altLang="en-US" sz="1100" dirty="0" smtClean="0"/>
                        <a:t>・検証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・</a:t>
                      </a:r>
                      <a:r>
                        <a:rPr kumimoji="1" lang="en-US" altLang="ja-JP" sz="1100" dirty="0" smtClean="0"/>
                        <a:t>IPC</a:t>
                      </a:r>
                      <a:r>
                        <a:rPr kumimoji="1" lang="ja-JP" altLang="en-US" sz="1100" dirty="0" smtClean="0"/>
                        <a:t>（チップ間通信）の設計・検証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dirty="0" smtClean="0"/>
                        <a:t>・画像認識</a:t>
                      </a:r>
                      <a:r>
                        <a:rPr kumimoji="1" lang="en-US" altLang="ja-JP" sz="1100" dirty="0" smtClean="0"/>
                        <a:t>IP</a:t>
                      </a:r>
                      <a:r>
                        <a:rPr kumimoji="1" lang="ja-JP" altLang="en-US" sz="1100" dirty="0" smtClean="0"/>
                        <a:t>の設計・検証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52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R-CarE2X</a:t>
                      </a:r>
                      <a:endParaRPr kumimoji="1" lang="ja-JP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‘</a:t>
                      </a:r>
                      <a:r>
                        <a:rPr kumimoji="1" lang="en-US" altLang="ja-JP" sz="1400" smtClean="0"/>
                        <a:t>16/1~/</a:t>
                      </a:r>
                      <a:r>
                        <a:rPr kumimoji="1" lang="en-US" altLang="ja-JP" sz="1400" dirty="0" smtClean="0"/>
                        <a:t>9</a:t>
                      </a:r>
                      <a:r>
                        <a:rPr kumimoji="1" lang="ja-JP" altLang="en-US" sz="1050" dirty="0" smtClean="0"/>
                        <a:t>予定</a:t>
                      </a:r>
                      <a:endParaRPr kumimoji="1" lang="en-US" altLang="ja-JP" sz="105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/>
                        <a:t>　</a:t>
                      </a:r>
                      <a:r>
                        <a:rPr kumimoji="1" lang="ja-JP" altLang="en-US" sz="1100" dirty="0" smtClean="0">
                          <a:latin typeface="Arial 本文"/>
                        </a:rPr>
                        <a:t>（継続中）</a:t>
                      </a:r>
                      <a:endParaRPr kumimoji="1" lang="ja-JP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－</a:t>
                      </a:r>
                      <a:endParaRPr kumimoji="1" lang="ja-JP" altLang="en-US" sz="16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・</a:t>
                      </a:r>
                      <a:r>
                        <a:rPr kumimoji="1" lang="en-US" altLang="ja-JP" sz="1100" dirty="0" err="1" smtClean="0"/>
                        <a:t>NTSCout,LVDS</a:t>
                      </a:r>
                      <a:r>
                        <a:rPr kumimoji="1" lang="ja-JP" altLang="en-US" sz="1100" dirty="0" smtClean="0"/>
                        <a:t>インタフェース</a:t>
                      </a:r>
                      <a:endParaRPr kumimoji="1" lang="en-US" altLang="ja-JP" sz="1100" dirty="0" smtClean="0"/>
                    </a:p>
                    <a:p>
                      <a:r>
                        <a:rPr kumimoji="1" lang="ja-JP" altLang="en-US" sz="1100" smtClean="0"/>
                        <a:t>・テスタパタン生成</a:t>
                      </a:r>
                      <a:endParaRPr kumimoji="1" lang="en-US" altLang="ja-JP" sz="1100" dirty="0" smtClean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83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6897" y="4682150"/>
            <a:ext cx="3049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■評価</a:t>
            </a:r>
            <a:r>
              <a:rPr lang="ja-JP" altLang="en-US" sz="2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ボード開発・製作</a:t>
            </a:r>
            <a:endParaRPr lang="en-US" altLang="ja-JP" sz="22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55779"/>
              </p:ext>
            </p:extLst>
          </p:nvPr>
        </p:nvGraphicFramePr>
        <p:xfrm>
          <a:off x="256897" y="5111068"/>
          <a:ext cx="86246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869"/>
                <a:gridCol w="3555179"/>
                <a:gridCol w="21945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製品名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用途</a:t>
                      </a:r>
                      <a:endParaRPr kumimoji="1" lang="ja-JP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備考</a:t>
                      </a:r>
                      <a:endParaRPr kumimoji="1" lang="ja-JP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R-CarM3</a:t>
                      </a:r>
                      <a:endParaRPr kumimoji="1" lang="ja-JP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smtClean="0"/>
                        <a:t>評価ボード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RX64/71M</a:t>
                      </a:r>
                      <a:endParaRPr kumimoji="1" lang="ja-JP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smtClean="0"/>
                        <a:t>評価ボード</a:t>
                      </a:r>
                      <a:r>
                        <a:rPr kumimoji="1" lang="en-US" altLang="ja-JP" sz="1200" smtClean="0"/>
                        <a:t>/</a:t>
                      </a:r>
                      <a:r>
                        <a:rPr kumimoji="1" lang="ja-JP" altLang="en-US" sz="1200" smtClean="0"/>
                        <a:t>子ボード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smtClean="0"/>
                        <a:t>多数の対応実績あり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SH7x/SH-Mobile</a:t>
                      </a:r>
                      <a:r>
                        <a:rPr kumimoji="1" lang="en-US" altLang="ja-JP" sz="1400" baseline="0" smtClean="0"/>
                        <a:t>3</a:t>
                      </a:r>
                      <a:endParaRPr kumimoji="1" lang="ja-JP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smtClean="0"/>
                        <a:t>評価ボード</a:t>
                      </a:r>
                      <a:r>
                        <a:rPr kumimoji="1" lang="en-US" altLang="ja-JP" sz="1200" smtClean="0"/>
                        <a:t>/</a:t>
                      </a:r>
                      <a:r>
                        <a:rPr kumimoji="1" lang="ja-JP" altLang="en-US" sz="1200" smtClean="0"/>
                        <a:t>子ボード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/>
                        <a:t>多数の対応実績あり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直線矢印コネクタ 9"/>
          <p:cNvCxnSpPr/>
          <p:nvPr/>
        </p:nvCxnSpPr>
        <p:spPr bwMode="auto">
          <a:xfrm flipH="1">
            <a:off x="1983179" y="4682150"/>
            <a:ext cx="1175657" cy="9942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テキスト ボックス 10"/>
          <p:cNvSpPr txBox="1"/>
          <p:nvPr/>
        </p:nvSpPr>
        <p:spPr>
          <a:xfrm>
            <a:off x="2956956" y="4512872"/>
            <a:ext cx="340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dirty="0" smtClean="0">
                <a:solidFill>
                  <a:srgbClr val="FF0000"/>
                </a:solidFill>
                <a:latin typeface="+mn-ea"/>
                <a:ea typeface="+mn-ea"/>
              </a:rPr>
              <a:t>SOC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同様時期を入れる</a:t>
            </a:r>
            <a:endParaRPr kumimoji="1" lang="en-US" altLang="ja-JP" sz="18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rgbClr val="FF0000"/>
                </a:solidFill>
                <a:latin typeface="+mn-ea"/>
                <a:ea typeface="+mn-ea"/>
              </a:rPr>
              <a:t>他</a:t>
            </a:r>
            <a:r>
              <a:rPr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の</a:t>
            </a:r>
            <a:r>
              <a:rPr lang="en-US" altLang="ja-JP" sz="1800" dirty="0" smtClean="0">
                <a:solidFill>
                  <a:srgbClr val="FF0000"/>
                </a:solidFill>
                <a:latin typeface="+mn-ea"/>
                <a:ea typeface="+mn-ea"/>
              </a:rPr>
              <a:t>R-Car</a:t>
            </a:r>
            <a:r>
              <a:rPr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シリーズは？</a:t>
            </a:r>
            <a:endParaRPr kumimoji="1" lang="ja-JP" altLang="en-US" sz="18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>
            <a:off x="6626431" y="4836037"/>
            <a:ext cx="1033153" cy="43660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テキスト ボックス 14"/>
          <p:cNvSpPr txBox="1"/>
          <p:nvPr/>
        </p:nvSpPr>
        <p:spPr>
          <a:xfrm>
            <a:off x="7002994" y="4623453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製作枚数</a:t>
            </a:r>
            <a:endParaRPr kumimoji="1" lang="ja-JP" altLang="en-US" sz="2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7935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円/楕円 17"/>
          <p:cNvSpPr/>
          <p:nvPr/>
        </p:nvSpPr>
        <p:spPr bwMode="auto">
          <a:xfrm>
            <a:off x="335138" y="2799396"/>
            <a:ext cx="7867166" cy="3874359"/>
          </a:xfrm>
          <a:prstGeom prst="ellipse">
            <a:avLst/>
          </a:prstGeom>
          <a:gradFill flip="none" rotWithShape="1">
            <a:gsLst>
              <a:gs pos="7000">
                <a:schemeClr val="bg1"/>
              </a:gs>
              <a:gs pos="69000">
                <a:srgbClr val="FFCCFF">
                  <a:alpha val="73000"/>
                </a:srgbClr>
              </a:gs>
              <a:gs pos="80000">
                <a:srgbClr val="FFCCFF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3200" dirty="0" smtClean="0">
              <a:solidFill>
                <a:prstClr val="black"/>
              </a:solidFill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35138" y="1423121"/>
            <a:ext cx="5880340" cy="11693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809" y="873153"/>
            <a:ext cx="5070619" cy="452432"/>
          </a:xfrm>
        </p:spPr>
        <p:txBody>
          <a:bodyPr/>
          <a:lstStyle/>
          <a:p>
            <a:r>
              <a:rPr kumimoji="1" lang="ja-JP" altLang="en-US" dirty="0" smtClean="0"/>
              <a:t>自動運転等のプログラム開発フロー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09408" y="1569425"/>
            <a:ext cx="5437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PC</a:t>
            </a:r>
            <a:endParaRPr lang="ja-JP" altLang="en-US" sz="24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51462" y="1569425"/>
            <a:ext cx="14157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実証実験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0823" y="2120292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C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言語</a:t>
            </a:r>
          </a:p>
        </p:txBody>
      </p:sp>
      <p:sp>
        <p:nvSpPr>
          <p:cNvPr id="17" name="フリーフォーム 16"/>
          <p:cNvSpPr/>
          <p:nvPr/>
        </p:nvSpPr>
        <p:spPr bwMode="auto">
          <a:xfrm rot="20790267">
            <a:off x="3760243" y="1979177"/>
            <a:ext cx="1932677" cy="897783"/>
          </a:xfrm>
          <a:custGeom>
            <a:avLst/>
            <a:gdLst>
              <a:gd name="connsiteX0" fmla="*/ 707136 w 1804416"/>
              <a:gd name="connsiteY0" fmla="*/ 0 h 1853184"/>
              <a:gd name="connsiteX1" fmla="*/ 1804416 w 1804416"/>
              <a:gd name="connsiteY1" fmla="*/ 170688 h 1853184"/>
              <a:gd name="connsiteX2" fmla="*/ 0 w 1804416"/>
              <a:gd name="connsiteY2" fmla="*/ 1853184 h 1853184"/>
              <a:gd name="connsiteX3" fmla="*/ 707136 w 1804416"/>
              <a:gd name="connsiteY3" fmla="*/ 0 h 18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416" h="1853184">
                <a:moveTo>
                  <a:pt x="707136" y="0"/>
                </a:moveTo>
                <a:lnTo>
                  <a:pt x="1804416" y="170688"/>
                </a:lnTo>
                <a:lnTo>
                  <a:pt x="0" y="1853184"/>
                </a:lnTo>
                <a:lnTo>
                  <a:pt x="7071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79794" y="1566567"/>
            <a:ext cx="166103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組込み</a:t>
            </a:r>
            <a:r>
              <a:rPr lang="en-US" altLang="ja-JP" sz="2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SOC</a:t>
            </a:r>
            <a:endParaRPr lang="ja-JP" altLang="en-US" sz="24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09408" y="3739851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C</a:t>
            </a:r>
            <a:r>
              <a:rPr lang="ja-JP" altLang="en-US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言語</a:t>
            </a:r>
            <a:r>
              <a:rPr lang="en-US" altLang="ja-JP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 </a:t>
            </a:r>
            <a:r>
              <a:rPr lang="ja-JP" altLang="en-US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　　　　　→　　　</a:t>
            </a:r>
            <a:r>
              <a:rPr lang="en-US" altLang="ja-JP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IMP</a:t>
            </a:r>
            <a:endParaRPr lang="ja-JP" altLang="en-US" sz="28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39017" y="4435584"/>
            <a:ext cx="442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→　</a:t>
            </a:r>
            <a:r>
              <a:rPr lang="en-US" altLang="ja-JP" sz="2800" dirty="0" err="1" smtClean="0">
                <a:solidFill>
                  <a:prstClr val="black"/>
                </a:solidFill>
                <a:latin typeface="HGPｺﾞｼｯｸE"/>
                <a:ea typeface="HGPｺﾞｼｯｸE"/>
              </a:rPr>
              <a:t>OpenCL</a:t>
            </a:r>
            <a:r>
              <a:rPr lang="ja-JP" altLang="en-US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　→</a:t>
            </a:r>
            <a:r>
              <a:rPr lang="ja-JP" altLang="en-US" sz="2800" dirty="0">
                <a:solidFill>
                  <a:prstClr val="black"/>
                </a:solidFill>
                <a:latin typeface="HGPｺﾞｼｯｸE"/>
                <a:ea typeface="HGPｺﾞｼｯｸE"/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</a:t>
            </a:r>
            <a:r>
              <a:rPr lang="ja-JP" altLang="en-US" sz="2800" dirty="0">
                <a:solidFill>
                  <a:prstClr val="black"/>
                </a:solidFill>
                <a:latin typeface="HGPｺﾞｼｯｸE"/>
                <a:ea typeface="HGPｺﾞｼｯｸE"/>
              </a:rPr>
              <a:t>　</a:t>
            </a:r>
            <a:r>
              <a:rPr lang="en-US" altLang="ja-JP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IMG  </a:t>
            </a:r>
          </a:p>
        </p:txBody>
      </p:sp>
      <p:cxnSp>
        <p:nvCxnSpPr>
          <p:cNvPr id="32" name="直線コネクタ 31"/>
          <p:cNvCxnSpPr/>
          <p:nvPr/>
        </p:nvCxnSpPr>
        <p:spPr bwMode="auto">
          <a:xfrm flipV="1">
            <a:off x="1271929" y="4255757"/>
            <a:ext cx="0" cy="120476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041299" y="5178612"/>
            <a:ext cx="5883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 →  論理化</a:t>
            </a:r>
            <a:r>
              <a:rPr lang="en-US" altLang="ja-JP" sz="2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 </a:t>
            </a:r>
            <a:r>
              <a:rPr lang="ja-JP" altLang="en-US" sz="2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　　→　　</a:t>
            </a:r>
            <a:r>
              <a:rPr lang="en-US" altLang="ja-JP" sz="2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FPGA</a:t>
            </a:r>
          </a:p>
          <a:p>
            <a:r>
              <a:rPr lang="ja-JP" altLang="en-US" sz="2800" dirty="0">
                <a:solidFill>
                  <a:schemeClr val="tx1"/>
                </a:solidFill>
                <a:latin typeface="HGPｺﾞｼｯｸE"/>
                <a:ea typeface="HGPｺﾞｼｯｸE"/>
              </a:rPr>
              <a:t>　</a:t>
            </a:r>
            <a:r>
              <a:rPr lang="ja-JP" altLang="en-US" sz="2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　　　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②高品位言語設計</a:t>
            </a:r>
            <a:r>
              <a:rPr lang="ja-JP" altLang="en-US" sz="2000" dirty="0">
                <a:solidFill>
                  <a:schemeClr val="tx1"/>
                </a:solidFill>
                <a:latin typeface="HGPｺﾞｼｯｸE"/>
                <a:ea typeface="HGPｺﾞｼｯｸE"/>
              </a:rPr>
              <a:t>（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ソフト・ハード機能分割）</a:t>
            </a:r>
            <a:endParaRPr lang="en-US" altLang="ja-JP" sz="2000" dirty="0" smtClean="0">
              <a:solidFill>
                <a:schemeClr val="tx1"/>
              </a:solidFill>
              <a:latin typeface="HGPｺﾞｼｯｸE"/>
              <a:ea typeface="HGPｺﾞｼｯｸE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1378602" y="1546458"/>
            <a:ext cx="672860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9" name="右矢印 28"/>
          <p:cNvSpPr/>
          <p:nvPr/>
        </p:nvSpPr>
        <p:spPr bwMode="auto">
          <a:xfrm>
            <a:off x="3487166" y="1552047"/>
            <a:ext cx="672860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6" name="タイトル 1"/>
          <p:cNvSpPr txBox="1">
            <a:spLocks/>
          </p:cNvSpPr>
          <p:nvPr/>
        </p:nvSpPr>
        <p:spPr bwMode="gray">
          <a:xfrm>
            <a:off x="503049" y="191510"/>
            <a:ext cx="5097870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kern="0" dirty="0" smtClean="0"/>
              <a:t>-</a:t>
            </a:r>
            <a:r>
              <a:rPr lang="ja-JP" altLang="en-US" kern="0" dirty="0" smtClean="0"/>
              <a:t>１．自動</a:t>
            </a:r>
            <a:r>
              <a:rPr lang="ja-JP" altLang="en-US" kern="0" dirty="0" smtClean="0"/>
              <a:t>運転</a:t>
            </a:r>
            <a:r>
              <a:rPr lang="ja-JP" altLang="en-US" kern="0" dirty="0" smtClean="0"/>
              <a:t>分野</a:t>
            </a:r>
            <a:r>
              <a:rPr lang="ja-JP" altLang="en-US" kern="0" dirty="0" smtClean="0">
                <a:solidFill>
                  <a:srgbClr val="FF0000"/>
                </a:solidFill>
              </a:rPr>
              <a:t>での連携</a:t>
            </a:r>
            <a:r>
              <a:rPr lang="ja-JP" altLang="en-US" kern="0" dirty="0" smtClean="0"/>
              <a:t>ご提案</a:t>
            </a:r>
            <a:endParaRPr lang="ja-JP" altLang="en-US" kern="0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4114541" y="3641364"/>
            <a:ext cx="1450753" cy="153724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313546" y="3210898"/>
            <a:ext cx="10727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R-Car</a:t>
            </a:r>
            <a:endParaRPr lang="ja-JP" altLang="en-US" sz="28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838114" y="328784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① </a:t>
            </a:r>
            <a:r>
              <a:rPr lang="en-US" altLang="ja-JP" sz="1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C</a:t>
            </a:r>
            <a:r>
              <a:rPr lang="ja-JP" altLang="en-US" sz="1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ソースレベル</a:t>
            </a:r>
            <a:r>
              <a:rPr lang="ja-JP" altLang="en-US" sz="1800" dirty="0" smtClean="0">
                <a:solidFill>
                  <a:srgbClr val="FF0000"/>
                </a:solidFill>
                <a:latin typeface="HGPｺﾞｼｯｸE"/>
                <a:ea typeface="HGPｺﾞｼｯｸE"/>
              </a:rPr>
              <a:t>で</a:t>
            </a:r>
            <a:r>
              <a:rPr lang="ja-JP" altLang="en-US" sz="1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の</a:t>
            </a:r>
            <a:endParaRPr lang="en-US" altLang="ja-JP" sz="1800" dirty="0" smtClean="0">
              <a:solidFill>
                <a:schemeClr val="tx1"/>
              </a:solidFill>
              <a:latin typeface="HGPｺﾞｼｯｸE"/>
              <a:ea typeface="HGPｺﾞｼｯｸE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HGPｺﾞｼｯｸE"/>
                <a:ea typeface="HGPｺﾞｼｯｸE"/>
              </a:rPr>
              <a:t>　</a:t>
            </a:r>
            <a:r>
              <a:rPr lang="ja-JP" altLang="en-US" sz="1800" dirty="0" smtClean="0">
                <a:solidFill>
                  <a:schemeClr val="tx1"/>
                </a:solidFill>
                <a:latin typeface="HGPｺﾞｼｯｸE"/>
                <a:ea typeface="HGPｺﾞｼｯｸE"/>
              </a:rPr>
              <a:t>　高速化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495930" y="2918510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 smtClean="0">
                <a:solidFill>
                  <a:srgbClr val="FF0000"/>
                </a:solidFill>
                <a:latin typeface="HGPｺﾞｼｯｸE"/>
                <a:ea typeface="HGPｺﾞｼｯｸE"/>
              </a:rPr>
              <a:t>③ </a:t>
            </a:r>
            <a:r>
              <a:rPr lang="en-US" altLang="ja-JP" sz="1800" dirty="0" smtClean="0">
                <a:solidFill>
                  <a:srgbClr val="FF0000"/>
                </a:solidFill>
                <a:latin typeface="HGPｺﾞｼｯｸE"/>
                <a:ea typeface="HGPｺﾞｼｯｸE"/>
              </a:rPr>
              <a:t>R-Car</a:t>
            </a:r>
            <a:r>
              <a:rPr lang="ja-JP" altLang="en-US" sz="1800" dirty="0" smtClean="0">
                <a:solidFill>
                  <a:srgbClr val="FF0000"/>
                </a:solidFill>
                <a:latin typeface="HGPｺﾞｼｯｸE"/>
                <a:ea typeface="HGPｺﾞｼｯｸE"/>
              </a:rPr>
              <a:t>シリーズへの実装と最適化</a:t>
            </a:r>
            <a:endParaRPr lang="ja-JP" altLang="en-US" sz="1800" dirty="0" smtClean="0">
              <a:solidFill>
                <a:srgbClr val="FF0000"/>
              </a:solidFill>
              <a:latin typeface="HGPｺﾞｼｯｸE"/>
              <a:ea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2533487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角丸四角形 32"/>
          <p:cNvSpPr/>
          <p:nvPr/>
        </p:nvSpPr>
        <p:spPr bwMode="auto">
          <a:xfrm>
            <a:off x="1264479" y="3968897"/>
            <a:ext cx="6193862" cy="2647680"/>
          </a:xfrm>
          <a:prstGeom prst="roundRect">
            <a:avLst>
              <a:gd name="adj" fmla="val 9263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479360" y="1155867"/>
            <a:ext cx="4591818" cy="1610968"/>
          </a:xfrm>
          <a:prstGeom prst="roundRect">
            <a:avLst>
              <a:gd name="adj" fmla="val 9263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240809" y="1142171"/>
            <a:ext cx="3426730" cy="1610968"/>
          </a:xfrm>
          <a:prstGeom prst="roundRect">
            <a:avLst>
              <a:gd name="adj" fmla="val 9263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3" name="タイトル 11"/>
          <p:cNvSpPr txBox="1">
            <a:spLocks/>
          </p:cNvSpPr>
          <p:nvPr/>
        </p:nvSpPr>
        <p:spPr bwMode="auto">
          <a:xfrm>
            <a:off x="600310" y="133884"/>
            <a:ext cx="7166151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２．（日立超</a:t>
            </a: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L)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ご提供技術：ソフトウェア</a:t>
            </a:r>
            <a:endParaRPr lang="en-US" altLang="ja-JP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393578" y="4062032"/>
            <a:ext cx="5935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①</a:t>
            </a:r>
            <a:r>
              <a:rPr lang="en-US" altLang="ja-JP" sz="1600" dirty="0" smtClean="0">
                <a:solidFill>
                  <a:schemeClr val="tx1"/>
                </a:solidFill>
              </a:rPr>
              <a:t>CPU-</a:t>
            </a:r>
            <a:r>
              <a:rPr lang="ja-JP" altLang="en-US" sz="1600" dirty="0">
                <a:solidFill>
                  <a:schemeClr val="tx1"/>
                </a:solidFill>
              </a:rPr>
              <a:t>アクセラレータ分散協調動作システム</a:t>
            </a:r>
            <a:r>
              <a:rPr lang="ja-JP" altLang="en-US" sz="1600" dirty="0" smtClean="0">
                <a:solidFill>
                  <a:schemeClr val="tx1"/>
                </a:solidFill>
              </a:rPr>
              <a:t>構築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②並列</a:t>
            </a:r>
            <a:r>
              <a:rPr lang="ja-JP" altLang="en-US" sz="1600" dirty="0">
                <a:solidFill>
                  <a:schemeClr val="tx1"/>
                </a:solidFill>
                <a:cs typeface="Meiryo UI" pitchFamily="50" charset="-128"/>
              </a:rPr>
              <a:t>処理アルゴリズム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開発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③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SIMD/MIMD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並列化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④</a:t>
            </a:r>
            <a:r>
              <a:rPr lang="en-US" altLang="ja-JP" sz="1600" dirty="0" err="1" smtClean="0">
                <a:solidFill>
                  <a:schemeClr val="tx1"/>
                </a:solidFill>
                <a:cs typeface="Meiryo UI" pitchFamily="50" charset="-128"/>
              </a:rPr>
              <a:t>OpenCL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  <a:cs typeface="Meiryo UI" pitchFamily="50" charset="-128"/>
              </a:rPr>
              <a:t>OpenACC</a:t>
            </a:r>
            <a:r>
              <a:rPr lang="ja-JP" altLang="en-US" sz="1600" dirty="0">
                <a:solidFill>
                  <a:schemeClr val="tx1"/>
                </a:solidFill>
                <a:cs typeface="Meiryo UI" pitchFamily="50" charset="-128"/>
              </a:rPr>
              <a:t>によるアクセラレータ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最適化</a:t>
            </a:r>
            <a:endParaRPr lang="en-US" altLang="ja-JP" sz="1600" dirty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⑤リアルタイムソフトウェア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高速化チューニング 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　数値計算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/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画像処理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/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ロボット制御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/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カメラ監視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>
                <a:solidFill>
                  <a:schemeClr val="tx1"/>
                </a:solidFill>
                <a:cs typeface="Meiryo UI" pitchFamily="50" charset="-128"/>
              </a:rPr>
              <a:t>⑥</a:t>
            </a:r>
            <a:r>
              <a:rPr lang="en-US" altLang="ja-JP" sz="1600" dirty="0" smtClean="0">
                <a:solidFill>
                  <a:schemeClr val="tx1"/>
                </a:solidFill>
                <a:cs typeface="Meiryo UI" pitchFamily="50" charset="-128"/>
              </a:rPr>
              <a:t>MATLAB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コードからの移植・最適化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⑦機械学習による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認識処理の</a:t>
            </a:r>
            <a:r>
              <a:rPr lang="ja-JP" altLang="en-US" sz="1600" dirty="0" smtClean="0">
                <a:solidFill>
                  <a:schemeClr val="tx1"/>
                </a:solidFill>
                <a:cs typeface="Meiryo UI" pitchFamily="50" charset="-128"/>
              </a:rPr>
              <a:t>開発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⑧</a:t>
            </a:r>
            <a:r>
              <a:rPr lang="ja-JP" altLang="en-US" sz="1600" dirty="0" smtClean="0">
                <a:solidFill>
                  <a:srgbClr val="FF0000"/>
                </a:solidFill>
              </a:rPr>
              <a:t>機能安全リアルタイム</a:t>
            </a:r>
            <a:r>
              <a:rPr lang="en-US" altLang="ja-JP" sz="1600" dirty="0" smtClean="0">
                <a:solidFill>
                  <a:schemeClr val="tx1"/>
                </a:solidFill>
              </a:rPr>
              <a:t>OS</a:t>
            </a:r>
            <a:r>
              <a:rPr lang="ja-JP" altLang="en-US" sz="1600" dirty="0" smtClean="0">
                <a:solidFill>
                  <a:schemeClr val="tx1"/>
                </a:solidFill>
              </a:rPr>
              <a:t>移植・</a:t>
            </a:r>
            <a:r>
              <a:rPr lang="ja-JP" altLang="en-US" sz="1600" dirty="0">
                <a:solidFill>
                  <a:schemeClr val="tx1"/>
                </a:solidFill>
              </a:rPr>
              <a:t>ドライバ</a:t>
            </a:r>
            <a:r>
              <a:rPr lang="ja-JP" altLang="en-US" sz="1600" dirty="0" smtClean="0">
                <a:solidFill>
                  <a:schemeClr val="tx1"/>
                </a:solidFill>
              </a:rPr>
              <a:t>開発</a:t>
            </a:r>
            <a:endParaRPr lang="en-US" altLang="ja-JP" sz="1600" dirty="0" smtClean="0">
              <a:solidFill>
                <a:schemeClr val="tx1"/>
              </a:solidFill>
              <a:cs typeface="Meiryo UI" pitchFamily="50" charset="-128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52454" y="942116"/>
            <a:ext cx="172354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弊社保有技術</a:t>
            </a:r>
            <a:endParaRPr lang="en-US" altLang="ja-JP" sz="2000" dirty="0" smtClean="0">
              <a:solidFill>
                <a:srgbClr val="000000"/>
              </a:solidFill>
              <a:cs typeface="Meiryo UI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19274" y="1357138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・並列</a:t>
            </a:r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プロセッサ利活用</a:t>
            </a:r>
            <a:endParaRPr lang="en-US" altLang="ja-JP" sz="2000" dirty="0" smtClean="0">
              <a:solidFill>
                <a:srgbClr val="000000"/>
              </a:solidFill>
              <a:cs typeface="Meiryo UI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19274" y="1690245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・分散</a:t>
            </a:r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コンピューティング</a:t>
            </a:r>
            <a:endParaRPr lang="en-US" altLang="ja-JP" sz="2000" dirty="0" smtClean="0">
              <a:solidFill>
                <a:srgbClr val="000000"/>
              </a:solidFill>
              <a:cs typeface="Meiryo UI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19274" y="2030980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・リアルタイム</a:t>
            </a:r>
            <a:r>
              <a:rPr lang="ja-JP" altLang="en-US" sz="2000" dirty="0" smtClean="0">
                <a:solidFill>
                  <a:srgbClr val="000000"/>
                </a:solidFill>
                <a:cs typeface="Meiryo UI" pitchFamily="50" charset="-128"/>
              </a:rPr>
              <a:t>制御</a:t>
            </a:r>
            <a:endParaRPr lang="en-US" altLang="ja-JP" sz="2000" dirty="0" smtClean="0">
              <a:solidFill>
                <a:srgbClr val="000000"/>
              </a:solidFill>
              <a:cs typeface="Meiryo UI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564304" y="955812"/>
            <a:ext cx="188865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ご提供サービス</a:t>
            </a:r>
            <a:endParaRPr lang="en-US" altLang="ja-JP" sz="2000" dirty="0" smtClean="0">
              <a:solidFill>
                <a:srgbClr val="FF0000"/>
              </a:solidFill>
              <a:cs typeface="Meiryo UI" pitchFamily="50" charset="-128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3794879" y="1457770"/>
            <a:ext cx="566531" cy="979769"/>
          </a:xfrm>
          <a:prstGeom prst="rightArrow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403035" y="1355672"/>
            <a:ext cx="458330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（１）</a:t>
            </a:r>
            <a:r>
              <a:rPr lang="en-US" altLang="ja-JP" sz="2000" dirty="0" smtClean="0">
                <a:solidFill>
                  <a:srgbClr val="FF0000"/>
                </a:solidFill>
                <a:cs typeface="Meiryo UI" pitchFamily="50" charset="-128"/>
              </a:rPr>
              <a:t>C</a:t>
            </a:r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ソースコードレベルでの高速化</a:t>
            </a:r>
            <a:endParaRPr lang="en-US" altLang="ja-JP" sz="2000" dirty="0" smtClean="0">
              <a:solidFill>
                <a:srgbClr val="FF0000"/>
              </a:solidFill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（２）組込</a:t>
            </a:r>
            <a:r>
              <a:rPr lang="en-US" altLang="ja-JP" sz="2000" dirty="0" smtClean="0">
                <a:solidFill>
                  <a:srgbClr val="FF0000"/>
                </a:solidFill>
                <a:cs typeface="Meiryo UI" pitchFamily="50" charset="-128"/>
              </a:rPr>
              <a:t>SOC</a:t>
            </a:r>
            <a:r>
              <a:rPr lang="ja-JP" altLang="en-US" sz="2000" dirty="0" err="1" smtClean="0">
                <a:solidFill>
                  <a:srgbClr val="FF0000"/>
                </a:solidFill>
                <a:cs typeface="Meiryo UI" pitchFamily="50" charset="-128"/>
              </a:rPr>
              <a:t>への</a:t>
            </a:r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移植と最適化</a:t>
            </a:r>
            <a:endParaRPr lang="en-US" altLang="ja-JP" sz="2000" dirty="0" smtClean="0">
              <a:solidFill>
                <a:srgbClr val="FF0000"/>
              </a:solidFill>
              <a:cs typeface="Meiryo UI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1800" dirty="0">
                <a:solidFill>
                  <a:srgbClr val="FF0000"/>
                </a:solidFill>
                <a:cs typeface="Meiryo UI" pitchFamily="50" charset="-128"/>
              </a:rPr>
              <a:t>　</a:t>
            </a:r>
            <a:r>
              <a:rPr lang="ja-JP" altLang="en-US" sz="1800" dirty="0" smtClean="0">
                <a:solidFill>
                  <a:srgbClr val="FF0000"/>
                </a:solidFill>
                <a:cs typeface="Meiryo UI" pitchFamily="50" charset="-128"/>
              </a:rPr>
              <a:t>１）</a:t>
            </a:r>
            <a:r>
              <a:rPr lang="en-US" altLang="ja-JP" sz="1800" dirty="0" err="1" smtClean="0">
                <a:solidFill>
                  <a:srgbClr val="FF0000"/>
                </a:solidFill>
                <a:cs typeface="Meiryo UI" pitchFamily="50" charset="-128"/>
              </a:rPr>
              <a:t>SoC</a:t>
            </a:r>
            <a:r>
              <a:rPr lang="ja-JP" altLang="en-US" sz="1800" dirty="0" smtClean="0">
                <a:solidFill>
                  <a:srgbClr val="FF0000"/>
                </a:solidFill>
                <a:cs typeface="Meiryo UI" pitchFamily="50" charset="-128"/>
              </a:rPr>
              <a:t>組込アクセラレータ（</a:t>
            </a:r>
            <a:r>
              <a:rPr lang="en-US" altLang="ja-JP" sz="1800" dirty="0" smtClean="0">
                <a:solidFill>
                  <a:srgbClr val="FF0000"/>
                </a:solidFill>
                <a:cs typeface="Meiryo UI" pitchFamily="50" charset="-128"/>
              </a:rPr>
              <a:t>IMP/IMG)</a:t>
            </a:r>
            <a:r>
              <a:rPr lang="ja-JP" altLang="en-US" sz="1800" dirty="0" smtClean="0">
                <a:solidFill>
                  <a:srgbClr val="FF0000"/>
                </a:solidFill>
                <a:cs typeface="Meiryo UI" pitchFamily="50" charset="-128"/>
              </a:rPr>
              <a:t>の活用</a:t>
            </a:r>
            <a:endParaRPr lang="en-US" altLang="ja-JP" sz="1800" dirty="0" smtClean="0">
              <a:solidFill>
                <a:srgbClr val="FF0000"/>
              </a:solidFill>
              <a:cs typeface="Meiryo UI" pitchFamily="50" charset="-128"/>
            </a:endParaRPr>
          </a:p>
          <a:p>
            <a:pPr>
              <a:spcBef>
                <a:spcPts val="0"/>
              </a:spcBef>
            </a:pPr>
            <a:r>
              <a:rPr lang="ja-JP" altLang="en-US" sz="1800" dirty="0">
                <a:solidFill>
                  <a:srgbClr val="FF0000"/>
                </a:solidFill>
                <a:cs typeface="Meiryo UI" pitchFamily="50" charset="-128"/>
              </a:rPr>
              <a:t>　</a:t>
            </a:r>
            <a:r>
              <a:rPr lang="ja-JP" altLang="en-US" sz="1800" dirty="0" smtClean="0">
                <a:solidFill>
                  <a:srgbClr val="FF0000"/>
                </a:solidFill>
                <a:cs typeface="Meiryo UI" pitchFamily="50" charset="-128"/>
              </a:rPr>
              <a:t>２）リアルタイムアプリチューニング</a:t>
            </a:r>
            <a:endParaRPr lang="en-US" altLang="ja-JP" sz="2000" dirty="0" smtClean="0">
              <a:solidFill>
                <a:srgbClr val="FF0000"/>
              </a:solidFill>
              <a:cs typeface="Meiryo UI" pitchFamily="50" charset="-128"/>
            </a:endParaRPr>
          </a:p>
        </p:txBody>
      </p:sp>
      <p:sp>
        <p:nvSpPr>
          <p:cNvPr id="36" name="右矢印 35"/>
          <p:cNvSpPr/>
          <p:nvPr/>
        </p:nvSpPr>
        <p:spPr bwMode="auto">
          <a:xfrm rot="5400000">
            <a:off x="3763222" y="1431431"/>
            <a:ext cx="976012" cy="3901129"/>
          </a:xfrm>
          <a:prstGeom prst="rightArrow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17299" y="2385255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・</a:t>
            </a:r>
            <a:r>
              <a:rPr lang="en-US" altLang="ja-JP" sz="2000" dirty="0" smtClean="0">
                <a:solidFill>
                  <a:srgbClr val="FF0000"/>
                </a:solidFill>
                <a:cs typeface="Meiryo UI" pitchFamily="50" charset="-128"/>
              </a:rPr>
              <a:t>ADAS</a:t>
            </a:r>
            <a:r>
              <a:rPr lang="ja-JP" altLang="en-US" sz="2000" dirty="0" smtClean="0">
                <a:solidFill>
                  <a:srgbClr val="FF0000"/>
                </a:solidFill>
                <a:cs typeface="Meiryo UI" pitchFamily="50" charset="-128"/>
              </a:rPr>
              <a:t>開発参画からの知見</a:t>
            </a:r>
            <a:endParaRPr lang="en-US" altLang="ja-JP" sz="2000" dirty="0" smtClean="0">
              <a:solidFill>
                <a:srgbClr val="FF0000"/>
              </a:solidFill>
              <a:cs typeface="Meiryo UI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24851" y="2973269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kumimoji="1" lang="en-US" altLang="ja-JP" sz="1800" dirty="0" smtClean="0">
                <a:solidFill>
                  <a:srgbClr val="FF0000"/>
                </a:solidFill>
                <a:latin typeface="+mn-ea"/>
                <a:ea typeface="+mn-ea"/>
              </a:rPr>
              <a:t>REL)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殿</a:t>
            </a:r>
            <a:r>
              <a:rPr kumimoji="1" lang="en-US" altLang="ja-JP" sz="1800" dirty="0" smtClean="0">
                <a:solidFill>
                  <a:srgbClr val="FF0000"/>
                </a:solidFill>
                <a:latin typeface="+mn-ea"/>
                <a:ea typeface="+mn-ea"/>
              </a:rPr>
              <a:t>SOC</a:t>
            </a:r>
            <a:r>
              <a:rPr kumimoji="1"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向け</a:t>
            </a:r>
            <a:endParaRPr kumimoji="1" lang="en-US" altLang="ja-JP" sz="18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ja-JP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ソフト開発提供技術</a:t>
            </a:r>
            <a:endParaRPr kumimoji="1" lang="ja-JP" altLang="en-US" sz="18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94688" y="3870002"/>
            <a:ext cx="23807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順番？</a:t>
            </a:r>
            <a:endParaRPr kumimoji="1" lang="en-US" altLang="ja-JP" sz="2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ja-JP" sz="2200" dirty="0" smtClean="0">
                <a:solidFill>
                  <a:srgbClr val="FF0000"/>
                </a:solidFill>
                <a:latin typeface="+mn-ea"/>
                <a:ea typeface="+mn-ea"/>
              </a:rPr>
              <a:t>IMP/IMG</a:t>
            </a:r>
            <a:r>
              <a:rPr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を</a:t>
            </a:r>
            <a:endParaRPr lang="en-US" altLang="ja-JP" sz="2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kumimoji="1" lang="ja-JP" altLang="en-US" sz="2200" dirty="0">
                <a:solidFill>
                  <a:srgbClr val="FF0000"/>
                </a:solidFill>
                <a:latin typeface="+mn-ea"/>
                <a:ea typeface="+mn-ea"/>
              </a:rPr>
              <a:t>何処</a:t>
            </a:r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に入れるか？</a:t>
            </a:r>
            <a:endParaRPr kumimoji="1" lang="ja-JP" altLang="en-US" sz="2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212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" y="1863322"/>
            <a:ext cx="9049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① 次期</a:t>
            </a:r>
            <a:r>
              <a:rPr lang="en-US" altLang="ja-JP" sz="2000" dirty="0">
                <a:solidFill>
                  <a:prstClr val="black"/>
                </a:solidFill>
                <a:latin typeface="HGPｺﾞｼｯｸE"/>
              </a:rPr>
              <a:t>R-Car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製品開発への協力</a:t>
            </a:r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   ・</a:t>
            </a:r>
            <a:r>
              <a:rPr lang="en-US" altLang="ja-JP" sz="2000" dirty="0">
                <a:solidFill>
                  <a:prstClr val="black"/>
                </a:solidFill>
                <a:latin typeface="HGPｺﾞｼｯｸE"/>
              </a:rPr>
              <a:t> 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次期</a:t>
            </a:r>
            <a:r>
              <a:rPr lang="en-US" altLang="ja-JP" sz="2000" dirty="0">
                <a:solidFill>
                  <a:prstClr val="black"/>
                </a:solidFill>
                <a:latin typeface="HGPｺﾞｼｯｸE"/>
              </a:rPr>
              <a:t>R-Car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製品開発における</a:t>
            </a:r>
            <a:r>
              <a:rPr lang="en-US" altLang="ja-JP" sz="2000" dirty="0">
                <a:solidFill>
                  <a:prstClr val="black"/>
                </a:solidFill>
                <a:latin typeface="HGPｺﾞｼｯｸE"/>
              </a:rPr>
              <a:t>LSI-Top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設計業務の継続参画</a:t>
            </a:r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   ・ 論理モジュール設計業務への継続参画</a:t>
            </a:r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  <a:p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② </a:t>
            </a:r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</a:rPr>
              <a:t>R-Car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製品セキュリティ機能への協力</a:t>
            </a:r>
            <a:endParaRPr lang="en-US" altLang="ja-JP" sz="2000" dirty="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   ・ 弊社セキュア・マイコン設計開発に関する蓄積技術・設計経験のご活用</a:t>
            </a:r>
            <a:endParaRPr lang="en-US" altLang="ja-JP" sz="2000" dirty="0" smtClean="0">
              <a:solidFill>
                <a:prstClr val="black"/>
              </a:solidFill>
              <a:latin typeface="HGPｺﾞｼｯｸE"/>
            </a:endParaRPr>
          </a:p>
          <a:p>
            <a:endParaRPr lang="en-US" altLang="ja-JP" sz="2000" dirty="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③ </a:t>
            </a:r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</a:rPr>
              <a:t>ADAS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マーケット向け製品開発でのさらなる弊社ご活用</a:t>
            </a:r>
            <a:endParaRPr lang="en-US" altLang="ja-JP" sz="2000" dirty="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   ・ 高位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言語設計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環境への弊社開発経験ご活用</a:t>
            </a:r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   ・ 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機械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学習応用分野への弊社開発経験ご活用</a:t>
            </a:r>
            <a:endParaRPr lang="ja-JP" altLang="en-US" sz="2000" dirty="0">
              <a:solidFill>
                <a:prstClr val="black"/>
              </a:solidFill>
              <a:latin typeface="HGPｺﾞｼｯｸE"/>
            </a:endParaRPr>
          </a:p>
          <a:p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5997" y="-39836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8" name="タイトル 11"/>
          <p:cNvSpPr txBox="1">
            <a:spLocks/>
          </p:cNvSpPr>
          <p:nvPr/>
        </p:nvSpPr>
        <p:spPr bwMode="auto">
          <a:xfrm>
            <a:off x="505310" y="133884"/>
            <a:ext cx="7166151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３．（日立超</a:t>
            </a: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L)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ご提供技術：ハードウェア</a:t>
            </a:r>
            <a:endParaRPr lang="en-US" altLang="ja-JP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62210" y="1211283"/>
            <a:ext cx="763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ソフトウェアと同じイメージで纏めたい。ボード設計支援も含む。</a:t>
            </a:r>
            <a:endParaRPr kumimoji="1" lang="en-US" altLang="ja-JP" sz="2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対ルネサス、対顧客</a:t>
            </a:r>
            <a:endParaRPr kumimoji="1" lang="ja-JP" altLang="en-US" sz="2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3762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 bwMode="auto">
          <a:xfrm>
            <a:off x="312422" y="2336033"/>
            <a:ext cx="4213737" cy="4170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37" name="二等辺三角形 36"/>
          <p:cNvSpPr/>
          <p:nvPr/>
        </p:nvSpPr>
        <p:spPr bwMode="auto">
          <a:xfrm>
            <a:off x="2416561" y="2576830"/>
            <a:ext cx="2055446" cy="1844431"/>
          </a:xfrm>
          <a:prstGeom prst="triangl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smtClean="0">
                <a:solidFill>
                  <a:prstClr val="black"/>
                </a:solidFill>
              </a:rPr>
              <a:t>Optimiz.</a:t>
            </a:r>
          </a:p>
          <a:p>
            <a:pPr algn="ctr"/>
            <a:r>
              <a:rPr lang="ja-JP" altLang="en-US" sz="1800" smtClean="0">
                <a:solidFill>
                  <a:prstClr val="black"/>
                </a:solidFill>
              </a:rPr>
              <a:t>活用効果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  <p:sp>
        <p:nvSpPr>
          <p:cNvPr id="6" name="タイトル 11"/>
          <p:cNvSpPr txBox="1">
            <a:spLocks/>
          </p:cNvSpPr>
          <p:nvPr/>
        </p:nvSpPr>
        <p:spPr bwMode="auto">
          <a:xfrm>
            <a:off x="624061" y="157634"/>
            <a:ext cx="6518086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ja-JP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４．機械学習アクセラレータ</a:t>
            </a:r>
            <a:r>
              <a:rPr lang="en-US" altLang="ja-JP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PF</a:t>
            </a:r>
            <a:r>
              <a:rPr lang="ja-JP" altLang="en-US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の開発ご提案</a:t>
            </a:r>
            <a:endParaRPr lang="en-US" altLang="ja-JP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" name="Text Box 609"/>
          <p:cNvSpPr txBox="1">
            <a:spLocks noChangeArrowheads="1"/>
          </p:cNvSpPr>
          <p:nvPr/>
        </p:nvSpPr>
        <p:spPr bwMode="auto">
          <a:xfrm>
            <a:off x="114803" y="836956"/>
            <a:ext cx="8399805" cy="136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◆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R-Car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シリーズを核とした</a:t>
            </a:r>
            <a:r>
              <a:rPr lang="ja-JP" altLang="en-US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機械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学習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Platform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（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PF)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の</a:t>
            </a:r>
            <a:r>
              <a:rPr lang="ja-JP" altLang="en-US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開発</a:t>
            </a:r>
            <a:endParaRPr lang="en-US" altLang="ja-JP" sz="16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◆効果</a:t>
            </a:r>
            <a:endParaRPr lang="en-US" altLang="ja-JP" sz="16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ts val="600"/>
              </a:spcBef>
            </a:pP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CPU-</a:t>
            </a:r>
            <a:r>
              <a:rPr lang="ja-JP" altLang="en-US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アクセラレータ分散協調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動作での</a:t>
            </a:r>
            <a:endParaRPr lang="en-US" altLang="ja-JP" sz="16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ts val="600"/>
              </a:spcBef>
            </a:pPr>
            <a:r>
              <a:rPr lang="ja-JP" altLang="en-US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　　（１）機械学習システムの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Early Prototyping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と性能評価（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HW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アクセラレータの要否検討）</a:t>
            </a:r>
            <a:endParaRPr lang="en-US" altLang="ja-JP" sz="16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ja-JP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     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（２）機械</a:t>
            </a:r>
            <a:r>
              <a:rPr lang="ja-JP" altLang="en-US" sz="16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学習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PF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活用による自動運転試作システムの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開発</a:t>
            </a:r>
            <a:r>
              <a:rPr lang="en-US" altLang="ja-JP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TAT</a:t>
            </a:r>
            <a:r>
              <a:rPr lang="ja-JP" altLang="en-US" sz="16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短縮</a:t>
            </a:r>
            <a:endParaRPr lang="en-US" altLang="ja-JP" sz="16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4858226" y="2336033"/>
            <a:ext cx="4213737" cy="4170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2" name="Text Box 609"/>
          <p:cNvSpPr txBox="1">
            <a:spLocks noChangeArrowheads="1"/>
          </p:cNvSpPr>
          <p:nvPr/>
        </p:nvSpPr>
        <p:spPr bwMode="auto">
          <a:xfrm>
            <a:off x="5007034" y="4499414"/>
            <a:ext cx="1630943" cy="70019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①高位</a:t>
            </a:r>
            <a:r>
              <a:rPr lang="ja-JP" altLang="en-US" sz="16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言語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endParaRPr lang="en-US" altLang="ja-JP" sz="24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・アルゴの早期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化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・変更</a:t>
            </a:r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容易性</a:t>
            </a:r>
            <a:endParaRPr lang="en-US" altLang="ja-JP" sz="1100" b="1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3" name="二等辺三角形 22"/>
          <p:cNvSpPr/>
          <p:nvPr/>
        </p:nvSpPr>
        <p:spPr bwMode="auto">
          <a:xfrm>
            <a:off x="6908563" y="2581966"/>
            <a:ext cx="2055446" cy="1844431"/>
          </a:xfrm>
          <a:prstGeom prst="triangl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smtClean="0">
                <a:solidFill>
                  <a:prstClr val="black"/>
                </a:solidFill>
              </a:rPr>
              <a:t>HW Accel.</a:t>
            </a:r>
          </a:p>
          <a:p>
            <a:pPr algn="ctr"/>
            <a:r>
              <a:rPr lang="ja-JP" altLang="en-US" sz="1800" smtClean="0">
                <a:solidFill>
                  <a:prstClr val="black"/>
                </a:solidFill>
              </a:rPr>
              <a:t>活用効果</a:t>
            </a:r>
          </a:p>
        </p:txBody>
      </p:sp>
      <p:sp>
        <p:nvSpPr>
          <p:cNvPr id="24" name="Text Box 609"/>
          <p:cNvSpPr txBox="1">
            <a:spLocks noChangeArrowheads="1"/>
          </p:cNvSpPr>
          <p:nvPr/>
        </p:nvSpPr>
        <p:spPr bwMode="auto">
          <a:xfrm>
            <a:off x="5007034" y="3664695"/>
            <a:ext cx="2103919" cy="771156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  <a:alpha val="55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性能</a:t>
            </a:r>
            <a:endParaRPr lang="en-US" altLang="ja-JP" sz="18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・高演算性能かつ低消費電力</a:t>
            </a:r>
            <a:endParaRPr lang="en-US" altLang="ja-JP" sz="12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・低発熱による小型化</a:t>
            </a:r>
            <a:endParaRPr lang="en-US" altLang="ja-JP" sz="12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Text Box 609"/>
          <p:cNvSpPr txBox="1">
            <a:spLocks noChangeArrowheads="1"/>
          </p:cNvSpPr>
          <p:nvPr/>
        </p:nvSpPr>
        <p:spPr bwMode="auto">
          <a:xfrm>
            <a:off x="6935991" y="4499414"/>
            <a:ext cx="2019309" cy="70019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②高安全性</a:t>
            </a:r>
            <a:endParaRPr lang="ja-JP" altLang="en-US" sz="1600" b="1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・多重化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論理</a:t>
            </a:r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・対中性子線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安全性評価・実験</a:t>
            </a:r>
            <a:endParaRPr lang="en-US" altLang="ja-JP" sz="1100" b="1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26" y="5283584"/>
            <a:ext cx="2147239" cy="111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グループ化 13"/>
          <p:cNvGrpSpPr/>
          <p:nvPr/>
        </p:nvGrpSpPr>
        <p:grpSpPr>
          <a:xfrm>
            <a:off x="4996179" y="5239424"/>
            <a:ext cx="1628491" cy="1145821"/>
            <a:chOff x="3534874" y="4069102"/>
            <a:chExt cx="1624380" cy="1088640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874" y="4069102"/>
              <a:ext cx="1457519" cy="1088640"/>
            </a:xfrm>
            <a:prstGeom prst="rect">
              <a:avLst/>
            </a:prstGeom>
          </p:spPr>
        </p:pic>
        <p:sp>
          <p:nvSpPr>
            <p:cNvPr id="17" name="円/楕円 16"/>
            <p:cNvSpPr/>
            <p:nvPr/>
          </p:nvSpPr>
          <p:spPr bwMode="auto">
            <a:xfrm>
              <a:off x="3930700" y="4233831"/>
              <a:ext cx="657425" cy="418972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ja-JP" altLang="en-US" sz="900" smtClean="0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993467" y="4457678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smtClean="0">
                  <a:solidFill>
                    <a:prstClr val="white"/>
                  </a:solidFill>
                </a:rPr>
                <a:t>USB Camera</a:t>
              </a: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724216" y="4688510"/>
              <a:ext cx="1138777" cy="438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smtClean="0">
                  <a:solidFill>
                    <a:prstClr val="white"/>
                  </a:solidFill>
                </a:rPr>
                <a:t>OpenCL</a:t>
              </a:r>
              <a:r>
                <a:rPr lang="ja-JP" altLang="en-US" sz="1200" smtClean="0">
                  <a:solidFill>
                    <a:prstClr val="white"/>
                  </a:solidFill>
                </a:rPr>
                <a:t>対応</a:t>
              </a:r>
              <a:endParaRPr lang="en-US" altLang="ja-JP" sz="1200">
                <a:solidFill>
                  <a:prstClr val="white"/>
                </a:solidFill>
              </a:endParaRPr>
            </a:p>
            <a:p>
              <a:r>
                <a:rPr lang="ja-JP" altLang="en-US" sz="1200" smtClean="0">
                  <a:solidFill>
                    <a:prstClr val="white"/>
                  </a:solidFill>
                </a:rPr>
                <a:t>カメラシステム</a:t>
              </a:r>
              <a:endParaRPr lang="en-US" altLang="ja-JP" sz="1200" smtClean="0">
                <a:solidFill>
                  <a:prstClr val="white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020782" y="4093964"/>
              <a:ext cx="6126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smtClean="0">
                  <a:solidFill>
                    <a:prstClr val="black"/>
                  </a:solidFill>
                </a:rPr>
                <a:t>EtherNet</a:t>
              </a: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578646" y="4226341"/>
              <a:ext cx="58060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smtClean="0">
                  <a:solidFill>
                    <a:prstClr val="black"/>
                  </a:solidFill>
                </a:rPr>
                <a:t>RS232C</a:t>
              </a: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6534763" y="59413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smtClean="0">
                <a:solidFill>
                  <a:prstClr val="black"/>
                </a:solidFill>
              </a:rPr>
              <a:t>中性子線</a:t>
            </a:r>
            <a:endParaRPr lang="en-US" altLang="ja-JP" sz="1200" smtClean="0">
              <a:solidFill>
                <a:prstClr val="black"/>
              </a:solidFill>
            </a:endParaRPr>
          </a:p>
          <a:p>
            <a:r>
              <a:rPr lang="ja-JP" altLang="en-US" sz="1200" smtClean="0">
                <a:solidFill>
                  <a:prstClr val="black"/>
                </a:solidFill>
              </a:rPr>
              <a:t>照射実験</a:t>
            </a:r>
            <a:endParaRPr lang="en-US" altLang="ja-JP" sz="1200" smtClean="0">
              <a:solidFill>
                <a:prstClr val="black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07034" y="2414183"/>
            <a:ext cx="299092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1400" dirty="0" err="1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OpenCL</a:t>
            </a:r>
            <a:r>
              <a:rPr lang="ja-JP" altLang="en-US" sz="14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による</a:t>
            </a:r>
            <a:endParaRPr lang="en-US" altLang="ja-JP" sz="1400" dirty="0" smtClean="0">
              <a:solidFill>
                <a:schemeClr val="tx1"/>
              </a:solidFill>
              <a:latin typeface="+mn-ea"/>
              <a:cs typeface="Meiryo UI" pitchFamily="50" charset="-128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cs typeface="Meiryo UI" pitchFamily="50" charset="-128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    HW</a:t>
            </a:r>
            <a:r>
              <a:rPr lang="ja-JP" altLang="en-US" sz="1400" dirty="0" smtClean="0">
                <a:solidFill>
                  <a:schemeClr val="tx1"/>
                </a:solidFill>
                <a:latin typeface="+mn-ea"/>
                <a:cs typeface="Meiryo UI" pitchFamily="50" charset="-128"/>
              </a:rPr>
              <a:t>アクセラレータ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cs typeface="Meiryo UI" pitchFamily="50" charset="-128"/>
              </a:rPr>
              <a:t>最適化</a:t>
            </a:r>
            <a:endParaRPr lang="ja-JP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07034" y="3000967"/>
            <a:ext cx="1885339" cy="600164"/>
          </a:xfrm>
          <a:prstGeom prst="rect">
            <a:avLst/>
          </a:prstGeom>
          <a:gradFill>
            <a:gsLst>
              <a:gs pos="33000">
                <a:schemeClr val="accent6">
                  <a:shade val="51000"/>
                  <a:satMod val="130000"/>
                  <a:alpha val="27000"/>
                </a:schemeClr>
              </a:gs>
              <a:gs pos="83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・高位</a:t>
            </a:r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言語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HDL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による高速化・効率化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・短期試作ボード開発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2924" y="2402278"/>
            <a:ext cx="318648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400" smtClean="0">
                <a:solidFill>
                  <a:schemeClr val="tx1"/>
                </a:solidFill>
                <a:latin typeface="HGPｺﾞｼｯｸE"/>
              </a:rPr>
              <a:t>組込アクセラレータ</a:t>
            </a:r>
            <a:r>
              <a:rPr lang="en-US" altLang="ja-JP" sz="1400" smtClean="0">
                <a:solidFill>
                  <a:schemeClr val="tx1"/>
                </a:solidFill>
                <a:latin typeface="HGPｺﾞｼｯｸE"/>
              </a:rPr>
              <a:t>(IMP/IMG)</a:t>
            </a:r>
            <a:r>
              <a:rPr lang="ja-JP" altLang="en-US" sz="1400" smtClean="0">
                <a:solidFill>
                  <a:schemeClr val="tx1"/>
                </a:solidFill>
                <a:latin typeface="HGPｺﾞｼｯｸE"/>
              </a:rPr>
              <a:t>向け</a:t>
            </a:r>
            <a:endParaRPr lang="en-US" altLang="ja-JP" sz="1400" smtClean="0">
              <a:solidFill>
                <a:schemeClr val="tx1"/>
              </a:solidFill>
              <a:latin typeface="HGPｺﾞｼｯｸE"/>
            </a:endParaRPr>
          </a:p>
          <a:p>
            <a:r>
              <a:rPr lang="ja-JP" altLang="en-US" sz="1400">
                <a:solidFill>
                  <a:schemeClr val="tx1"/>
                </a:solidFill>
                <a:latin typeface="HGPｺﾞｼｯｸE"/>
              </a:rPr>
              <a:t>　</a:t>
            </a:r>
            <a:r>
              <a:rPr lang="ja-JP" altLang="en-US" sz="1400" smtClean="0">
                <a:solidFill>
                  <a:schemeClr val="tx1"/>
                </a:solidFill>
                <a:latin typeface="HGPｺﾞｼｯｸE"/>
              </a:rPr>
              <a:t>　　　　　　　　ソフトウェアチューニング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22924" y="3007183"/>
            <a:ext cx="2547190" cy="600164"/>
          </a:xfrm>
          <a:prstGeom prst="rect">
            <a:avLst/>
          </a:prstGeom>
          <a:gradFill>
            <a:gsLst>
              <a:gs pos="33000">
                <a:schemeClr val="accent6">
                  <a:shade val="51000"/>
                  <a:satMod val="130000"/>
                  <a:alpha val="27000"/>
                </a:schemeClr>
              </a:gs>
              <a:gs pos="83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ja-JP" altLang="en-US" sz="1100">
                <a:solidFill>
                  <a:srgbClr val="000000"/>
                </a:solidFill>
                <a:cs typeface="Meiryo UI" pitchFamily="50" charset="-128"/>
              </a:rPr>
              <a:t>並列プロセッサ利</a:t>
            </a:r>
            <a:r>
              <a:rPr lang="ja-JP" altLang="en-US" sz="1100" smtClean="0">
                <a:solidFill>
                  <a:srgbClr val="000000"/>
                </a:solidFill>
                <a:cs typeface="Meiryo UI" pitchFamily="50" charset="-128"/>
              </a:rPr>
              <a:t>活用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ja-JP" altLang="en-US" sz="1100">
                <a:solidFill>
                  <a:srgbClr val="000000"/>
                </a:solidFill>
                <a:cs typeface="Meiryo UI" pitchFamily="50" charset="-128"/>
              </a:rPr>
              <a:t>分散</a:t>
            </a:r>
            <a:r>
              <a:rPr lang="ja-JP" altLang="en-US" sz="1100" smtClean="0">
                <a:solidFill>
                  <a:srgbClr val="000000"/>
                </a:solidFill>
                <a:cs typeface="Meiryo UI" pitchFamily="50" charset="-128"/>
              </a:rPr>
              <a:t>コンピューティング・システム設計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ja-JP" altLang="en-US" sz="1100">
                <a:solidFill>
                  <a:srgbClr val="000000"/>
                </a:solidFill>
                <a:cs typeface="Meiryo UI" pitchFamily="50" charset="-128"/>
              </a:rPr>
              <a:t>リアルタイム制御</a:t>
            </a:r>
            <a:endParaRPr lang="en-US" altLang="ja-JP" sz="1100" dirty="0">
              <a:solidFill>
                <a:srgbClr val="000000"/>
              </a:solidFill>
              <a:cs typeface="Meiryo UI" pitchFamily="50" charset="-128"/>
            </a:endParaRPr>
          </a:p>
        </p:txBody>
      </p:sp>
      <p:sp>
        <p:nvSpPr>
          <p:cNvPr id="39" name="Text Box 609"/>
          <p:cNvSpPr txBox="1">
            <a:spLocks noChangeArrowheads="1"/>
          </p:cNvSpPr>
          <p:nvPr/>
        </p:nvSpPr>
        <p:spPr bwMode="auto">
          <a:xfrm>
            <a:off x="522924" y="3684941"/>
            <a:ext cx="2225506" cy="1033934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  <a:alpha val="55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性能</a:t>
            </a:r>
            <a:endParaRPr lang="en-US" altLang="ja-JP" sz="18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ja-JP" altLang="en-US" sz="12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自由度</a:t>
            </a: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の高いシステム構成</a:t>
            </a:r>
            <a:endParaRPr lang="en-US" altLang="ja-JP" sz="12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・広いスケーラビリティ</a:t>
            </a:r>
            <a:endParaRPr lang="en-US" altLang="ja-JP" sz="12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2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・低発熱による小型化</a:t>
            </a:r>
            <a:endParaRPr lang="en-US" altLang="ja-JP" sz="12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0" name="Text Box 609"/>
          <p:cNvSpPr txBox="1">
            <a:spLocks noChangeArrowheads="1"/>
          </p:cNvSpPr>
          <p:nvPr/>
        </p:nvSpPr>
        <p:spPr bwMode="auto">
          <a:xfrm>
            <a:off x="522924" y="4805736"/>
            <a:ext cx="3193500" cy="30008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①並列処理アルゴリズム</a:t>
            </a: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開発</a:t>
            </a:r>
            <a:endParaRPr lang="ja-JP" altLang="en-US" sz="1800" b="1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1" name="Text Box 609"/>
          <p:cNvSpPr txBox="1">
            <a:spLocks noChangeArrowheads="1"/>
          </p:cNvSpPr>
          <p:nvPr/>
        </p:nvSpPr>
        <p:spPr bwMode="auto">
          <a:xfrm>
            <a:off x="522924" y="5185987"/>
            <a:ext cx="3193500" cy="30008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②</a:t>
            </a:r>
            <a:r>
              <a:rPr lang="en-US" altLang="ja-JP" sz="18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SIMD/MIMD</a:t>
            </a: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並列化</a:t>
            </a:r>
            <a:endParaRPr lang="ja-JP" altLang="en-US" sz="1800" b="1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2" name="Text Box 609"/>
          <p:cNvSpPr txBox="1">
            <a:spLocks noChangeArrowheads="1"/>
          </p:cNvSpPr>
          <p:nvPr/>
        </p:nvSpPr>
        <p:spPr bwMode="auto">
          <a:xfrm>
            <a:off x="522924" y="5566238"/>
            <a:ext cx="3193500" cy="30008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③リアルタイムアプリ</a:t>
            </a: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最適化</a:t>
            </a:r>
            <a:endParaRPr lang="ja-JP" altLang="en-US" sz="1800" b="1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Text Box 609"/>
          <p:cNvSpPr txBox="1">
            <a:spLocks noChangeArrowheads="1"/>
          </p:cNvSpPr>
          <p:nvPr/>
        </p:nvSpPr>
        <p:spPr bwMode="auto">
          <a:xfrm>
            <a:off x="519417" y="5946489"/>
            <a:ext cx="3193500" cy="30008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④</a:t>
            </a:r>
            <a:r>
              <a:rPr lang="en-US" altLang="ja-JP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SW/HW</a:t>
            </a:r>
            <a:r>
              <a:rPr lang="ja-JP" altLang="en-US" sz="18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最適分割</a:t>
            </a:r>
            <a:endParaRPr lang="ja-JP" altLang="en-US" sz="1800" b="1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6637977" y="584171"/>
            <a:ext cx="2326032" cy="5055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REL)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殿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-(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日立超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L)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外秘</a:t>
            </a:r>
            <a:endParaRPr kumimoji="1" lang="ja-JP" alt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903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99781" y="1689243"/>
            <a:ext cx="90491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000" dirty="0" smtClean="0">
                <a:solidFill>
                  <a:srgbClr val="FF0000"/>
                </a:solidFill>
              </a:rPr>
              <a:t>１．</a:t>
            </a:r>
            <a:r>
              <a:rPr lang="en-US" altLang="ja-JP" sz="2000" dirty="0" smtClean="0">
                <a:solidFill>
                  <a:srgbClr val="FF0000"/>
                </a:solidFill>
              </a:rPr>
              <a:t>R-Car(IMP/IMG</a:t>
            </a:r>
            <a:r>
              <a:rPr lang="en-US" altLang="ja-JP" sz="2000" dirty="0">
                <a:solidFill>
                  <a:srgbClr val="FF0000"/>
                </a:solidFill>
              </a:rPr>
              <a:t>)</a:t>
            </a:r>
            <a:r>
              <a:rPr lang="ja-JP" altLang="en-US" sz="2000" dirty="0">
                <a:solidFill>
                  <a:srgbClr val="FF0000"/>
                </a:solidFill>
              </a:rPr>
              <a:t>性能を最大限に引き出す並列処理ライブラリの提供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lvl="0"/>
            <a:r>
              <a:rPr lang="ja-JP" altLang="en-US" sz="2000" dirty="0">
                <a:solidFill>
                  <a:srgbClr val="FF0000"/>
                </a:solidFill>
              </a:rPr>
              <a:t>　　</a:t>
            </a:r>
            <a:r>
              <a:rPr lang="en-US" altLang="ja-JP" sz="2000" dirty="0">
                <a:solidFill>
                  <a:srgbClr val="FF0000"/>
                </a:solidFill>
              </a:rPr>
              <a:t>-&gt; </a:t>
            </a:r>
            <a:r>
              <a:rPr lang="ja-JP" altLang="en-US" sz="2000" dirty="0">
                <a:solidFill>
                  <a:srgbClr val="FF0000"/>
                </a:solidFill>
              </a:rPr>
              <a:t>高度画像処理</a:t>
            </a:r>
            <a:r>
              <a:rPr lang="en-US" altLang="ja-JP" sz="2000" dirty="0">
                <a:solidFill>
                  <a:srgbClr val="FF0000"/>
                </a:solidFill>
              </a:rPr>
              <a:t>(</a:t>
            </a:r>
            <a:r>
              <a:rPr lang="ja-JP" altLang="en-US" sz="2000" dirty="0">
                <a:solidFill>
                  <a:srgbClr val="FF0000"/>
                </a:solidFill>
              </a:rPr>
              <a:t>視差画像生成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物体検出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視認性改良</a:t>
            </a:r>
            <a:r>
              <a:rPr lang="en-US" altLang="ja-JP" sz="20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ja-JP" altLang="en-US" sz="2000" dirty="0">
                <a:solidFill>
                  <a:srgbClr val="FF0000"/>
                </a:solidFill>
              </a:rPr>
              <a:t>　　</a:t>
            </a:r>
            <a:r>
              <a:rPr lang="en-US" altLang="ja-JP" sz="2000" dirty="0">
                <a:solidFill>
                  <a:srgbClr val="FF0000"/>
                </a:solidFill>
              </a:rPr>
              <a:t>-&gt; </a:t>
            </a:r>
            <a:r>
              <a:rPr lang="ja-JP" altLang="en-US" sz="2000" dirty="0">
                <a:solidFill>
                  <a:srgbClr val="FF0000"/>
                </a:solidFill>
              </a:rPr>
              <a:t>マルチコア</a:t>
            </a:r>
            <a:r>
              <a:rPr lang="en-US" altLang="ja-JP" sz="2000" dirty="0">
                <a:solidFill>
                  <a:srgbClr val="FF0000"/>
                </a:solidFill>
              </a:rPr>
              <a:t>CPU</a:t>
            </a:r>
            <a:r>
              <a:rPr lang="ja-JP" altLang="en-US" sz="2000" dirty="0">
                <a:solidFill>
                  <a:srgbClr val="FF0000"/>
                </a:solidFill>
              </a:rPr>
              <a:t>・</a:t>
            </a:r>
            <a:r>
              <a:rPr lang="en-US" altLang="ja-JP" sz="2000" dirty="0">
                <a:solidFill>
                  <a:srgbClr val="FF0000"/>
                </a:solidFill>
              </a:rPr>
              <a:t>IMP</a:t>
            </a:r>
            <a:r>
              <a:rPr lang="ja-JP" altLang="en-US" sz="2000" dirty="0">
                <a:solidFill>
                  <a:srgbClr val="FF0000"/>
                </a:solidFill>
              </a:rPr>
              <a:t>・</a:t>
            </a:r>
            <a:r>
              <a:rPr lang="en-US" altLang="ja-JP" sz="2000" dirty="0">
                <a:solidFill>
                  <a:srgbClr val="FF0000"/>
                </a:solidFill>
              </a:rPr>
              <a:t>IMG</a:t>
            </a:r>
            <a:r>
              <a:rPr lang="ja-JP" altLang="en-US" sz="2000" dirty="0">
                <a:solidFill>
                  <a:srgbClr val="FF0000"/>
                </a:solidFill>
              </a:rPr>
              <a:t>の効果的利活用</a:t>
            </a:r>
            <a:endParaRPr lang="en-US" altLang="ja-JP" sz="2000" dirty="0">
              <a:solidFill>
                <a:srgbClr val="FF0000"/>
              </a:solidFill>
            </a:endParaRPr>
          </a:p>
          <a:p>
            <a:endParaRPr lang="en-US" altLang="ja-JP" sz="2000" dirty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２． 機械学習アクセラレータ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/>
              </a:rPr>
              <a:t>PF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の開発ご検討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endParaRPr lang="en-US" altLang="ja-JP" sz="2000" dirty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３．（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/>
              </a:rPr>
              <a:t>REL)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殿</a:t>
            </a:r>
            <a:r>
              <a:rPr lang="en-US" altLang="ja-JP" sz="2000" dirty="0" err="1" smtClean="0">
                <a:solidFill>
                  <a:srgbClr val="FF0000"/>
                </a:solidFill>
                <a:latin typeface="HGPｺﾞｼｯｸE"/>
              </a:rPr>
              <a:t>SoC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開発への継続参画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　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（１）次期</a:t>
            </a:r>
            <a:r>
              <a:rPr lang="en-US" altLang="ja-JP" sz="2000" dirty="0">
                <a:solidFill>
                  <a:srgbClr val="FF0000"/>
                </a:solidFill>
                <a:latin typeface="HGPｺﾞｼｯｸE"/>
              </a:rPr>
              <a:t>R-Car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製品開発における</a:t>
            </a:r>
            <a:r>
              <a:rPr lang="en-US" altLang="ja-JP" sz="2000" dirty="0">
                <a:solidFill>
                  <a:srgbClr val="FF0000"/>
                </a:solidFill>
                <a:latin typeface="HGPｺﾞｼｯｸE"/>
              </a:rPr>
              <a:t>LSI-Top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設計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業務、論理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モジュール設計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業務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　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（２）</a:t>
            </a:r>
            <a:r>
              <a:rPr lang="en-US" altLang="ja-JP" sz="2000" dirty="0">
                <a:solidFill>
                  <a:srgbClr val="FF0000"/>
                </a:solidFill>
                <a:latin typeface="HGPｺﾞｼｯｸE"/>
              </a:rPr>
              <a:t>R-Car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製品セキュリティ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機能開発への参画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   　（セキュアマイコン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設計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開発での蓄積</a:t>
            </a:r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技術・設計経験の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ご活用）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endParaRPr lang="en-US" altLang="ja-JP" sz="2000" dirty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４．顧客でのエンジニアリング支援ご要求時の弊社のご推奨</a:t>
            </a:r>
            <a:endParaRPr lang="en-US" altLang="ja-JP" sz="2000" dirty="0" smtClean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>
                <a:solidFill>
                  <a:srgbClr val="FF0000"/>
                </a:solidFill>
                <a:latin typeface="HGPｺﾞｼｯｸE"/>
              </a:rPr>
              <a:t>　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　（ソフトウェア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/>
              </a:rPr>
              <a:t>/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ボード設計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/>
              </a:rPr>
              <a:t>/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試作システム開発）</a:t>
            </a:r>
            <a:endParaRPr lang="en-US" altLang="ja-JP" sz="2000" dirty="0">
              <a:solidFill>
                <a:srgbClr val="FF0000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  <a:latin typeface="HGPｺﾞｼｯｸE"/>
              </a:rPr>
              <a:t>　</a:t>
            </a:r>
            <a:endParaRPr lang="en-US" altLang="ja-JP" sz="2000" dirty="0">
              <a:solidFill>
                <a:srgbClr val="FF0000"/>
              </a:solidFill>
              <a:latin typeface="HGPｺﾞｼｯｸE"/>
            </a:endParaRPr>
          </a:p>
        </p:txBody>
      </p:sp>
      <p:sp>
        <p:nvSpPr>
          <p:cNvPr id="6" name="タイトル 11"/>
          <p:cNvSpPr txBox="1">
            <a:spLocks/>
          </p:cNvSpPr>
          <p:nvPr/>
        </p:nvSpPr>
        <p:spPr bwMode="auto">
          <a:xfrm>
            <a:off x="612186" y="181384"/>
            <a:ext cx="6518086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ja-JP" altLang="en-US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お願い事項</a:t>
            </a:r>
            <a:endParaRPr lang="en-US" altLang="ja-JP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5997" y="-39836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4.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64302" y="981357"/>
            <a:ext cx="83640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</a:rPr>
              <a:t>(REL)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殿</a:t>
            </a:r>
            <a:r>
              <a:rPr lang="en-US" altLang="ja-JP" sz="2000" dirty="0" err="1" smtClean="0">
                <a:solidFill>
                  <a:prstClr val="black"/>
                </a:solidFill>
                <a:latin typeface="HGPｺﾞｼｯｸE"/>
              </a:rPr>
              <a:t>SoC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活用自動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運転実現へ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向けお客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</a:rPr>
              <a:t>様のニーズ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にエンジニアリング</a:t>
            </a:r>
            <a:endParaRPr lang="en-US" altLang="ja-JP" sz="2000" dirty="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</a:rPr>
              <a:t>でお応えします。</a:t>
            </a:r>
            <a:endParaRPr lang="en-US" altLang="ja-JP" sz="2000" dirty="0">
              <a:solidFill>
                <a:prstClr val="black"/>
              </a:solidFill>
              <a:latin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4105129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2"/>
          <p:cNvSpPr txBox="1">
            <a:spLocks noChangeArrowheads="1"/>
          </p:cNvSpPr>
          <p:nvPr/>
        </p:nvSpPr>
        <p:spPr bwMode="auto">
          <a:xfrm>
            <a:off x="539750" y="5333188"/>
            <a:ext cx="3203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600" dirty="0" smtClean="0">
                <a:solidFill>
                  <a:prstClr val="black"/>
                </a:solidFill>
              </a:rPr>
              <a:t>2016</a:t>
            </a:r>
            <a:r>
              <a:rPr lang="ja-JP" altLang="en-US" sz="1600" dirty="0" smtClean="0">
                <a:solidFill>
                  <a:prstClr val="black"/>
                </a:solidFill>
              </a:rPr>
              <a:t>年</a:t>
            </a:r>
            <a:r>
              <a:rPr lang="ja-JP" altLang="en-US" sz="1600" dirty="0">
                <a:solidFill>
                  <a:prstClr val="black"/>
                </a:solidFill>
              </a:rPr>
              <a:t>ｘ</a:t>
            </a:r>
            <a:r>
              <a:rPr lang="ja-JP" altLang="en-US" sz="1600" dirty="0" smtClean="0">
                <a:solidFill>
                  <a:prstClr val="black"/>
                </a:solidFill>
              </a:rPr>
              <a:t>月</a:t>
            </a:r>
            <a:r>
              <a:rPr lang="en-US" altLang="ja-JP" sz="1600" dirty="0">
                <a:solidFill>
                  <a:prstClr val="black"/>
                </a:solidFill>
              </a:rPr>
              <a:t>x</a:t>
            </a:r>
            <a:r>
              <a:rPr lang="ja-JP" altLang="en-US" sz="1600" dirty="0" smtClean="0">
                <a:solidFill>
                  <a:prstClr val="black"/>
                </a:solidFill>
              </a:rPr>
              <a:t>日</a:t>
            </a:r>
            <a:endParaRPr lang="ja-JP" altLang="en-US" sz="1600" dirty="0">
              <a:solidFill>
                <a:prstClr val="black"/>
              </a:solidFill>
            </a:endParaRPr>
          </a:p>
        </p:txBody>
      </p:sp>
      <p:sp>
        <p:nvSpPr>
          <p:cNvPr id="100354" name="Text Box 3"/>
          <p:cNvSpPr txBox="1">
            <a:spLocks noChangeArrowheads="1"/>
          </p:cNvSpPr>
          <p:nvPr/>
        </p:nvSpPr>
        <p:spPr bwMode="auto">
          <a:xfrm>
            <a:off x="539750" y="4587875"/>
            <a:ext cx="5270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prstClr val="black"/>
                </a:solidFill>
                <a:latin typeface="Arial" charset="0"/>
                <a:ea typeface="Arial Unicode MS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100355" name="Line 4"/>
          <p:cNvSpPr>
            <a:spLocks noChangeShapeType="1"/>
          </p:cNvSpPr>
          <p:nvPr/>
        </p:nvSpPr>
        <p:spPr bwMode="auto">
          <a:xfrm>
            <a:off x="638175" y="5086350"/>
            <a:ext cx="421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pic>
        <p:nvPicPr>
          <p:cNvPr id="100356" name="Picture 5" descr="日本語ヨ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57404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14416" y="6045868"/>
            <a:ext cx="41352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chemeClr val="tx1"/>
                </a:solidFill>
              </a:rPr>
              <a:t>組</a:t>
            </a:r>
            <a:r>
              <a:rPr lang="ja-JP" altLang="en-US" sz="1600" dirty="0" smtClean="0">
                <a:solidFill>
                  <a:schemeClr val="tx1"/>
                </a:solidFill>
              </a:rPr>
              <a:t>込ソリューション事業部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デバイスソリューション事業部</a:t>
            </a:r>
            <a:endParaRPr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9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正方形/長方形 140"/>
          <p:cNvSpPr/>
          <p:nvPr/>
        </p:nvSpPr>
        <p:spPr bwMode="auto">
          <a:xfrm>
            <a:off x="13314598" y="2331814"/>
            <a:ext cx="2266778" cy="656586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6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6" name="タイトル 9"/>
          <p:cNvSpPr txBox="1">
            <a:spLocks/>
          </p:cNvSpPr>
          <p:nvPr/>
        </p:nvSpPr>
        <p:spPr bwMode="gray">
          <a:xfrm>
            <a:off x="123731" y="160338"/>
            <a:ext cx="5227713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sz="2800" kern="0" dirty="0">
                <a:solidFill>
                  <a:prstClr val="black"/>
                </a:solidFill>
                <a:latin typeface="HGPｺﾞｼｯｸE"/>
                <a:ea typeface="HGPｺﾞｼｯｸE"/>
              </a:rPr>
              <a:t> </a:t>
            </a:r>
            <a:r>
              <a:rPr lang="ja-JP" altLang="en-US" sz="2800" kern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   事業推進センタの役割と体制</a:t>
            </a:r>
            <a:endParaRPr lang="ja-JP" altLang="en-US" sz="2800" kern="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3313383" y="4191610"/>
            <a:ext cx="2266778" cy="1184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6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13330164" y="4204757"/>
            <a:ext cx="2403699" cy="1169551"/>
          </a:xfrm>
          <a:prstGeom prst="rect">
            <a:avLst/>
          </a:prstGeom>
          <a:noFill/>
          <a:ln w="19050">
            <a:noFill/>
            <a:prstDash val="solid"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b="1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①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（ソ製設）</a:t>
            </a:r>
            <a:r>
              <a:rPr lang="ja-JP" altLang="en-US" sz="1400" b="1" u="sng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を（ソ製設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）と</a:t>
            </a:r>
            <a:endParaRPr lang="en-US" altLang="ja-JP" sz="1400" b="1" u="sng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b="1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（製</a:t>
            </a:r>
            <a:r>
              <a:rPr lang="en-US" altLang="ja-JP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S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設</a:t>
            </a:r>
            <a:r>
              <a:rPr lang="ja-JP" altLang="en-US" sz="1400" b="1" u="sng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）に分割</a:t>
            </a:r>
            <a:endParaRPr lang="en-US" altLang="ja-JP" sz="1400" b="1" u="sng" dirty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 → </a:t>
            </a: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事業拡大に向け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、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　製品ソリューション及び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　システム製品連携強化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21939" y="4374555"/>
            <a:ext cx="8329256" cy="1380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6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84" name="正方形/長方形 83"/>
          <p:cNvSpPr/>
          <p:nvPr/>
        </p:nvSpPr>
        <p:spPr bwMode="auto">
          <a:xfrm>
            <a:off x="430882" y="4466532"/>
            <a:ext cx="1704173" cy="3333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800" b="1" dirty="0" smtClean="0">
                <a:solidFill>
                  <a:srgbClr val="FFFF00"/>
                </a:solidFill>
                <a:latin typeface="ＭＳ Ｐゴシック" charset="-128"/>
                <a:ea typeface="ＭＳ Ｐゴシック" charset="-128"/>
              </a:rPr>
              <a:t>事業推進センタ</a:t>
            </a: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3314598" y="2346898"/>
            <a:ext cx="21099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220663">
              <a:tabLst>
                <a:tab pos="896938" algn="l"/>
                <a:tab pos="1168400" algn="l"/>
              </a:tabLst>
            </a:pPr>
            <a:r>
              <a:rPr lang="en-US" altLang="ja-JP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SP150PJ</a:t>
            </a:r>
            <a:r>
              <a:rPr lang="ja-JP" altLang="en-US" sz="1600" dirty="0" err="1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、</a:t>
            </a:r>
            <a:r>
              <a:rPr lang="en-US" altLang="ja-JP" sz="1600" dirty="0" err="1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IoT</a:t>
            </a: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事業創生</a:t>
            </a:r>
            <a:r>
              <a:rPr lang="en-US" altLang="ja-JP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PJ</a:t>
            </a: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推進</a:t>
            </a:r>
            <a:endParaRPr lang="en-US" altLang="ja-JP" sz="1600" dirty="0" smtClean="0">
              <a:solidFill>
                <a:srgbClr val="FF0000"/>
              </a:solidFill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111" name="正方形/長方形 110"/>
          <p:cNvSpPr/>
          <p:nvPr/>
        </p:nvSpPr>
        <p:spPr bwMode="auto">
          <a:xfrm>
            <a:off x="7277261" y="4599050"/>
            <a:ext cx="1084407" cy="2832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latin typeface="ＭＳ Ｐゴシック" charset="-128"/>
                <a:ea typeface="ＭＳ Ｐゴシック" charset="-128"/>
              </a:rPr>
              <a:t>新設（部）</a:t>
            </a:r>
          </a:p>
        </p:txBody>
      </p:sp>
      <p:sp>
        <p:nvSpPr>
          <p:cNvPr id="142" name="正方形/長方形 141"/>
          <p:cNvSpPr/>
          <p:nvPr/>
        </p:nvSpPr>
        <p:spPr bwMode="auto">
          <a:xfrm>
            <a:off x="13313383" y="3244973"/>
            <a:ext cx="2266778" cy="833603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6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13330162" y="3247580"/>
            <a:ext cx="19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0663">
              <a:tabLst>
                <a:tab pos="896938" algn="l"/>
                <a:tab pos="1168400" algn="l"/>
              </a:tabLst>
            </a:pP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事業体質強化、</a:t>
            </a:r>
            <a:r>
              <a:rPr lang="en-US" altLang="ja-JP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PMO</a:t>
            </a:r>
            <a:r>
              <a:rPr lang="ja-JP" altLang="en-US" sz="1600" dirty="0" err="1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、</a:t>
            </a: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効率改善、</a:t>
            </a:r>
            <a:endParaRPr lang="en-US" altLang="ja-JP" sz="1600" dirty="0" smtClean="0">
              <a:solidFill>
                <a:srgbClr val="FF0000"/>
              </a:solidFill>
              <a:latin typeface="ＭＳ Ｐゴシック" pitchFamily="50" charset="-128"/>
              <a:ea typeface="ＭＳ Ｐゴシック" pitchFamily="50" charset="-128"/>
            </a:endParaRPr>
          </a:p>
          <a:p>
            <a:pPr defTabSz="220663">
              <a:tabLst>
                <a:tab pos="896938" algn="l"/>
                <a:tab pos="1168400" algn="l"/>
              </a:tabLst>
            </a:pP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50" charset="-128"/>
                <a:ea typeface="ＭＳ Ｐゴシック" pitchFamily="50" charset="-128"/>
              </a:rPr>
              <a:t>標準化活動推進</a:t>
            </a:r>
            <a:endParaRPr lang="en-US" altLang="ja-JP" sz="1600" dirty="0" smtClean="0">
              <a:solidFill>
                <a:srgbClr val="FF0000"/>
              </a:solidFill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102418" name="二等辺三角形 102417"/>
          <p:cNvSpPr/>
          <p:nvPr/>
        </p:nvSpPr>
        <p:spPr bwMode="auto">
          <a:xfrm rot="16200000">
            <a:off x="12646114" y="3291276"/>
            <a:ext cx="401851" cy="966244"/>
          </a:xfrm>
          <a:prstGeom prst="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44" name="二等辺三角形 143"/>
          <p:cNvSpPr/>
          <p:nvPr/>
        </p:nvSpPr>
        <p:spPr bwMode="auto">
          <a:xfrm rot="16200000">
            <a:off x="12970860" y="2559413"/>
            <a:ext cx="327094" cy="391514"/>
          </a:xfrm>
          <a:prstGeom prst="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45" name="二等辺三角形 144"/>
          <p:cNvSpPr/>
          <p:nvPr/>
        </p:nvSpPr>
        <p:spPr bwMode="auto">
          <a:xfrm rot="16200000">
            <a:off x="12994866" y="4935506"/>
            <a:ext cx="327094" cy="39151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13312168" y="5344423"/>
            <a:ext cx="2266778" cy="1253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600" smtClean="0">
              <a:solidFill>
                <a:prstClr val="black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51" name="Text Box 11"/>
          <p:cNvSpPr txBox="1">
            <a:spLocks noChangeArrowheads="1"/>
          </p:cNvSpPr>
          <p:nvPr/>
        </p:nvSpPr>
        <p:spPr bwMode="auto">
          <a:xfrm>
            <a:off x="13336264" y="5417832"/>
            <a:ext cx="2403699" cy="1169551"/>
          </a:xfrm>
          <a:prstGeom prst="rect">
            <a:avLst/>
          </a:prstGeom>
          <a:noFill/>
          <a:ln w="19050">
            <a:noFill/>
            <a:prstDash val="solid"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b="1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②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（ソ製設）</a:t>
            </a:r>
            <a:r>
              <a:rPr lang="ja-JP" altLang="en-US" sz="1400" b="1" u="sng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から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（製</a:t>
            </a:r>
            <a:r>
              <a:rPr lang="en-US" altLang="ja-JP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S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設）に</a:t>
            </a:r>
            <a:endParaRPr lang="en-US" altLang="ja-JP" sz="1400" b="1" u="sng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b="1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b="1" u="sng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製品移管</a:t>
            </a:r>
            <a:endParaRPr lang="en-US" altLang="ja-JP" sz="1400" b="1" u="sng" dirty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 →音声関連、</a:t>
            </a:r>
            <a:r>
              <a:rPr lang="en-US" altLang="ja-JP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MYQ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以外の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prstClr val="black"/>
                </a:solidFill>
                <a:latin typeface="ＭＳ Ｐゴシック" panose="020B0600070205080204" pitchFamily="50" charset="-128"/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　　ソフト・ミドル製品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※</a:t>
            </a:r>
            <a:r>
              <a:rPr lang="ja-JP" altLang="en-US" sz="1400" dirty="0" smtClean="0">
                <a:solidFill>
                  <a:prstClr val="black"/>
                </a:solidFill>
                <a:latin typeface="ＭＳ Ｐゴシック" panose="020B0600070205080204" pitchFamily="50" charset="-128"/>
              </a:rPr>
              <a:t>（ソ製設）は音声関連強化</a:t>
            </a:r>
            <a:endParaRPr lang="en-US" altLang="ja-JP" sz="1400" dirty="0" smtClean="0">
              <a:solidFill>
                <a:prstClr val="black"/>
              </a:solidFill>
              <a:latin typeface="ＭＳ Ｐゴシック" panose="020B0600070205080204" pitchFamily="50" charset="-128"/>
            </a:endParaRPr>
          </a:p>
        </p:txBody>
      </p:sp>
      <p:sp>
        <p:nvSpPr>
          <p:cNvPr id="98" name="正方形/長方形 97"/>
          <p:cNvSpPr/>
          <p:nvPr/>
        </p:nvSpPr>
        <p:spPr bwMode="auto">
          <a:xfrm>
            <a:off x="17525729" y="3272857"/>
            <a:ext cx="4346888" cy="3083921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①４事業部→３事業部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　・目的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　・機能</a:t>
            </a:r>
            <a:r>
              <a:rPr lang="en-US" altLang="ja-JP" sz="2400" dirty="0" smtClean="0">
                <a:solidFill>
                  <a:srgbClr val="FF0000"/>
                </a:solidFill>
              </a:rPr>
              <a:t>/</a:t>
            </a:r>
            <a:r>
              <a:rPr lang="ja-JP" altLang="en-US" sz="2400" dirty="0" smtClean="0">
                <a:solidFill>
                  <a:srgbClr val="FF0000"/>
                </a:solidFill>
              </a:rPr>
              <a:t>事業部業務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　・再編ポイント説明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②事業推進センタ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　</a:t>
            </a:r>
            <a:r>
              <a:rPr lang="ja-JP" altLang="en-US" sz="2400" dirty="0" smtClean="0">
                <a:solidFill>
                  <a:srgbClr val="FF0000"/>
                </a:solidFill>
              </a:rPr>
              <a:t>・役割</a:t>
            </a:r>
            <a:r>
              <a:rPr lang="en-US" altLang="ja-JP" sz="2400" dirty="0" smtClean="0">
                <a:solidFill>
                  <a:srgbClr val="FF0000"/>
                </a:solidFill>
              </a:rPr>
              <a:t>/</a:t>
            </a:r>
            <a:r>
              <a:rPr lang="ja-JP" altLang="en-US" sz="2400" dirty="0" smtClean="0">
                <a:solidFill>
                  <a:srgbClr val="FF0000"/>
                </a:solidFill>
              </a:rPr>
              <a:t>機能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　</a:t>
            </a:r>
            <a:r>
              <a:rPr lang="ja-JP" altLang="en-US" sz="2400" dirty="0" smtClean="0">
                <a:solidFill>
                  <a:srgbClr val="FF0000"/>
                </a:solidFill>
              </a:rPr>
              <a:t>・品調移管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 smtClean="0">
                <a:solidFill>
                  <a:srgbClr val="FF0000"/>
                </a:solidFill>
              </a:rPr>
              <a:t>③事業所及び地区連携強化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2400" dirty="0">
                <a:solidFill>
                  <a:srgbClr val="FF0000"/>
                </a:solidFill>
              </a:rPr>
              <a:t>　</a:t>
            </a:r>
            <a:r>
              <a:rPr lang="ja-JP" altLang="en-US" sz="2400" dirty="0" smtClean="0">
                <a:solidFill>
                  <a:srgbClr val="FF0000"/>
                </a:solidFill>
              </a:rPr>
              <a:t>・事業所長＋地区取纏め</a:t>
            </a:r>
            <a:endParaRPr lang="en-US" altLang="ja-JP" sz="2400" dirty="0" smtClean="0">
              <a:solidFill>
                <a:srgbClr val="FF0000"/>
              </a:solidFill>
            </a:endParaRPr>
          </a:p>
        </p:txBody>
      </p:sp>
      <p:sp>
        <p:nvSpPr>
          <p:cNvPr id="112" name="スライド番号プレースホルダ 148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588341F0-2171-4B52-AFD3-1D7A7CA3AB7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57" name="正方形/長方形 156"/>
          <p:cNvSpPr/>
          <p:nvPr/>
        </p:nvSpPr>
        <p:spPr bwMode="auto">
          <a:xfrm>
            <a:off x="4662672" y="4463472"/>
            <a:ext cx="2740866" cy="336999"/>
          </a:xfrm>
          <a:prstGeom prst="rect">
            <a:avLst/>
          </a:prstGeom>
          <a:noFill/>
          <a:ln w="19050">
            <a:noFill/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ＩｏＴ</a:t>
            </a:r>
            <a:r>
              <a:rPr lang="en-US" altLang="ja-JP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/</a:t>
            </a:r>
            <a:r>
              <a:rPr lang="ja-JP" altLang="en-US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自動車分野戦略</a:t>
            </a:r>
          </a:p>
        </p:txBody>
      </p:sp>
      <p:sp>
        <p:nvSpPr>
          <p:cNvPr id="158" name="正方形/長方形 157"/>
          <p:cNvSpPr/>
          <p:nvPr/>
        </p:nvSpPr>
        <p:spPr bwMode="auto">
          <a:xfrm>
            <a:off x="4643622" y="4882329"/>
            <a:ext cx="2740866" cy="336999"/>
          </a:xfrm>
          <a:prstGeom prst="rect">
            <a:avLst/>
          </a:prstGeom>
          <a:noFill/>
          <a:ln w="19050">
            <a:noFill/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PMO/</a:t>
            </a:r>
            <a:r>
              <a:rPr lang="ja-JP" altLang="en-US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標準化</a:t>
            </a:r>
            <a:r>
              <a:rPr lang="en-US" altLang="ja-JP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/</a:t>
            </a:r>
            <a:r>
              <a:rPr lang="ja-JP" altLang="en-US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効率改善活動</a:t>
            </a:r>
          </a:p>
        </p:txBody>
      </p:sp>
      <p:sp>
        <p:nvSpPr>
          <p:cNvPr id="74" name="角丸四角形 73"/>
          <p:cNvSpPr/>
          <p:nvPr/>
        </p:nvSpPr>
        <p:spPr bwMode="auto">
          <a:xfrm>
            <a:off x="654030" y="1188952"/>
            <a:ext cx="7278695" cy="1062873"/>
          </a:xfrm>
          <a:prstGeom prst="roundRect">
            <a:avLst>
              <a:gd name="adj" fmla="val 5046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400" u="sng" dirty="0" smtClean="0">
                <a:solidFill>
                  <a:prstClr val="black"/>
                </a:solidFill>
              </a:rPr>
              <a:t>河路社長</a:t>
            </a:r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</a:rPr>
              <a:t>　　 全体統括、営業統括部</a:t>
            </a:r>
            <a:endParaRPr lang="en-US" altLang="ja-JP" sz="1400" dirty="0">
              <a:solidFill>
                <a:prstClr val="black"/>
              </a:solidFill>
            </a:endParaRPr>
          </a:p>
          <a:p>
            <a:r>
              <a:rPr lang="ja-JP" altLang="en-US" sz="1400" u="sng" dirty="0" smtClean="0">
                <a:solidFill>
                  <a:prstClr val="black"/>
                </a:solidFill>
              </a:rPr>
              <a:t>倉地取締役</a:t>
            </a:r>
            <a:r>
              <a:rPr lang="ja-JP" altLang="en-US" sz="1400" dirty="0" smtClean="0">
                <a:solidFill>
                  <a:prstClr val="black"/>
                </a:solidFill>
              </a:rPr>
              <a:t>　　経営サポートセンタ　</a:t>
            </a:r>
            <a:r>
              <a:rPr lang="en-US" altLang="ja-JP" sz="1400" dirty="0" smtClean="0">
                <a:solidFill>
                  <a:prstClr val="black"/>
                </a:solidFill>
              </a:rPr>
              <a:t>[ </a:t>
            </a:r>
            <a:r>
              <a:rPr lang="ja-JP" altLang="en-US" sz="1400" dirty="0" smtClean="0">
                <a:solidFill>
                  <a:prstClr val="black"/>
                </a:solidFill>
              </a:rPr>
              <a:t>秋田事業所</a:t>
            </a:r>
            <a:r>
              <a:rPr lang="en-US" altLang="ja-JP" sz="1400" dirty="0" smtClean="0">
                <a:solidFill>
                  <a:prstClr val="black"/>
                </a:solidFill>
              </a:rPr>
              <a:t> ]</a:t>
            </a:r>
          </a:p>
          <a:p>
            <a:r>
              <a:rPr lang="ja-JP" altLang="en-US" sz="1400" u="sng" dirty="0" smtClean="0">
                <a:solidFill>
                  <a:srgbClr val="0000FF"/>
                </a:solidFill>
              </a:rPr>
              <a:t>森山取締役</a:t>
            </a:r>
            <a:r>
              <a:rPr lang="ja-JP" altLang="en-US" sz="1400" dirty="0" smtClean="0">
                <a:solidFill>
                  <a:prstClr val="black"/>
                </a:solidFill>
              </a:rPr>
              <a:t>　　</a:t>
            </a:r>
            <a:r>
              <a:rPr lang="ja-JP" altLang="en-US" sz="1400" dirty="0" smtClean="0">
                <a:solidFill>
                  <a:srgbClr val="0000FF"/>
                </a:solidFill>
              </a:rPr>
              <a:t>事業推進センタ</a:t>
            </a:r>
            <a:r>
              <a:rPr lang="ja-JP" altLang="en-US" sz="1400" dirty="0" smtClean="0">
                <a:solidFill>
                  <a:prstClr val="black"/>
                </a:solidFill>
              </a:rPr>
              <a:t>、組込ソリューション事業部、</a:t>
            </a:r>
            <a:r>
              <a:rPr lang="en-US" altLang="ja-JP" sz="1400" dirty="0" err="1" smtClean="0">
                <a:solidFill>
                  <a:prstClr val="black"/>
                </a:solidFill>
              </a:rPr>
              <a:t>IoT</a:t>
            </a:r>
            <a:r>
              <a:rPr lang="ja-JP" altLang="en-US" sz="1400" dirty="0" smtClean="0">
                <a:solidFill>
                  <a:prstClr val="black"/>
                </a:solidFill>
              </a:rPr>
              <a:t>ソリューション事業部、</a:t>
            </a:r>
            <a:endParaRPr lang="en-US" altLang="ja-JP" sz="1400" dirty="0" smtClean="0">
              <a:solidFill>
                <a:prstClr val="black"/>
              </a:solidFill>
            </a:endParaRPr>
          </a:p>
          <a:p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r>
              <a:rPr lang="ja-JP" altLang="en-US" sz="1400" dirty="0" smtClean="0">
                <a:solidFill>
                  <a:prstClr val="black"/>
                </a:solidFill>
              </a:rPr>
              <a:t>　　　　　　　　 デバイスソリューション事業部　</a:t>
            </a:r>
            <a:r>
              <a:rPr lang="en-US" altLang="ja-JP" sz="1400" dirty="0" smtClean="0">
                <a:solidFill>
                  <a:prstClr val="black"/>
                </a:solidFill>
              </a:rPr>
              <a:t>[ </a:t>
            </a:r>
            <a:r>
              <a:rPr lang="ja-JP" altLang="en-US" sz="1400" dirty="0" smtClean="0">
                <a:solidFill>
                  <a:prstClr val="black"/>
                </a:solidFill>
              </a:rPr>
              <a:t>中部事業所</a:t>
            </a:r>
            <a:r>
              <a:rPr lang="en-US" altLang="ja-JP" sz="1400" dirty="0" smtClean="0">
                <a:solidFill>
                  <a:prstClr val="black"/>
                </a:solidFill>
              </a:rPr>
              <a:t> ]</a:t>
            </a:r>
            <a:endParaRPr lang="ja-JP" alt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123731" y="890367"/>
            <a:ext cx="1633393" cy="366355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prstClr val="white"/>
                </a:solidFill>
                <a:latin typeface="ＭＳ Ｐゴシック" charset="-128"/>
                <a:ea typeface="ＭＳ Ｐゴシック" charset="-128"/>
              </a:rPr>
              <a:t>取締役管掌業務</a:t>
            </a:r>
          </a:p>
        </p:txBody>
      </p:sp>
      <p:sp>
        <p:nvSpPr>
          <p:cNvPr id="81" name="Text Box 5"/>
          <p:cNvSpPr txBox="1">
            <a:spLocks noChangeArrowheads="1"/>
          </p:cNvSpPr>
          <p:nvPr/>
        </p:nvSpPr>
        <p:spPr bwMode="auto">
          <a:xfrm>
            <a:off x="193674" y="-25400"/>
            <a:ext cx="96075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3.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82" name="Line 12"/>
          <p:cNvSpPr>
            <a:spLocks noChangeShapeType="1"/>
          </p:cNvSpPr>
          <p:nvPr/>
        </p:nvSpPr>
        <p:spPr bwMode="auto">
          <a:xfrm>
            <a:off x="2135055" y="4615122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 flipH="1">
            <a:off x="2246531" y="4611175"/>
            <a:ext cx="0" cy="88444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6" name="Line 12"/>
          <p:cNvSpPr>
            <a:spLocks noChangeShapeType="1"/>
          </p:cNvSpPr>
          <p:nvPr/>
        </p:nvSpPr>
        <p:spPr bwMode="auto">
          <a:xfrm>
            <a:off x="2239830" y="5049639"/>
            <a:ext cx="118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2358417" y="4472494"/>
            <a:ext cx="1481025" cy="2832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latin typeface="ＭＳ Ｐゴシック" charset="-128"/>
                <a:ea typeface="ＭＳ Ｐゴシック" charset="-128"/>
              </a:rPr>
              <a:t>新事業推進部</a:t>
            </a:r>
          </a:p>
        </p:txBody>
      </p:sp>
      <p:sp>
        <p:nvSpPr>
          <p:cNvPr id="91" name="正方形/長方形 90"/>
          <p:cNvSpPr/>
          <p:nvPr/>
        </p:nvSpPr>
        <p:spPr bwMode="auto">
          <a:xfrm>
            <a:off x="2358416" y="4922902"/>
            <a:ext cx="2126733" cy="2832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latin typeface="ＭＳ Ｐゴシック" charset="-128"/>
                <a:ea typeface="ＭＳ Ｐゴシック" charset="-128"/>
              </a:rPr>
              <a:t>ｼｽﾃﾑ・ｿﾌﾄ生産管理部</a:t>
            </a:r>
          </a:p>
        </p:txBody>
      </p:sp>
      <p:sp>
        <p:nvSpPr>
          <p:cNvPr id="92" name="Text Box 25"/>
          <p:cNvSpPr txBox="1">
            <a:spLocks noChangeArrowheads="1"/>
          </p:cNvSpPr>
          <p:nvPr/>
        </p:nvSpPr>
        <p:spPr bwMode="auto">
          <a:xfrm>
            <a:off x="184190" y="6255966"/>
            <a:ext cx="2657475" cy="3698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93" name="Text Box 59"/>
          <p:cNvSpPr txBox="1">
            <a:spLocks noChangeArrowheads="1"/>
          </p:cNvSpPr>
          <p:nvPr/>
        </p:nvSpPr>
        <p:spPr bwMode="auto">
          <a:xfrm>
            <a:off x="5903327" y="6267015"/>
            <a:ext cx="2747868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デバイスソリューション事業部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94" name="Text Box 49"/>
          <p:cNvSpPr txBox="1">
            <a:spLocks noChangeArrowheads="1"/>
          </p:cNvSpPr>
          <p:nvPr/>
        </p:nvSpPr>
        <p:spPr bwMode="auto">
          <a:xfrm>
            <a:off x="3098929" y="6246949"/>
            <a:ext cx="25747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chemeClr val="bg1"/>
                </a:solidFill>
                <a:latin typeface="HGPｺﾞｼｯｸE"/>
              </a:rPr>
              <a:t>ＩｏＴソリューション</a:t>
            </a:r>
            <a:r>
              <a:rPr lang="ja-JP" altLang="en-US" sz="1800" dirty="0" smtClean="0">
                <a:solidFill>
                  <a:schemeClr val="bg1"/>
                </a:solidFill>
                <a:latin typeface="HGPｺﾞｼｯｸE"/>
              </a:rPr>
              <a:t>事業部</a:t>
            </a:r>
            <a:endParaRPr lang="ja-JP" altLang="en-US" sz="1800" dirty="0">
              <a:solidFill>
                <a:schemeClr val="bg1"/>
              </a:solidFill>
              <a:latin typeface="HGPｺﾞｼｯｸE"/>
            </a:endParaRPr>
          </a:p>
        </p:txBody>
      </p:sp>
      <p:sp>
        <p:nvSpPr>
          <p:cNvPr id="104" name="Line 12"/>
          <p:cNvSpPr>
            <a:spLocks noChangeShapeType="1"/>
          </p:cNvSpPr>
          <p:nvPr/>
        </p:nvSpPr>
        <p:spPr bwMode="auto">
          <a:xfrm>
            <a:off x="2239830" y="5497314"/>
            <a:ext cx="118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2358417" y="5353982"/>
            <a:ext cx="1481025" cy="2832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latin typeface="ＭＳ Ｐゴシック" charset="-128"/>
                <a:ea typeface="ＭＳ Ｐゴシック" charset="-128"/>
              </a:rPr>
              <a:t>品証・調達部</a:t>
            </a: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4649920" y="5322694"/>
            <a:ext cx="2740866" cy="336999"/>
          </a:xfrm>
          <a:prstGeom prst="rect">
            <a:avLst/>
          </a:prstGeom>
          <a:noFill/>
          <a:ln w="19050">
            <a:noFill/>
            <a:prstDash val="sysDot"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QA/</a:t>
            </a:r>
            <a:r>
              <a:rPr lang="ja-JP" altLang="en-US" sz="1400" b="1" dirty="0" smtClean="0">
                <a:solidFill>
                  <a:srgbClr val="FF0000"/>
                </a:solidFill>
                <a:latin typeface="ＭＳ Ｐゴシック" charset="-128"/>
                <a:ea typeface="ＭＳ Ｐゴシック" charset="-128"/>
              </a:rPr>
              <a:t>調達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39546" y="2259539"/>
            <a:ext cx="90044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事業推進センタの役割</a:t>
            </a:r>
            <a:r>
              <a:rPr lang="en-US" altLang="ja-JP" sz="2200" dirty="0">
                <a:solidFill>
                  <a:schemeClr val="tx1"/>
                </a:solidFill>
                <a:latin typeface="+mn-ea"/>
              </a:rPr>
              <a:t>】</a:t>
            </a:r>
            <a:endParaRPr kumimoji="1"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（１）事業拡大支援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　 ①</a:t>
            </a:r>
            <a:r>
              <a:rPr lang="en-US" altLang="ja-JP" sz="2200" dirty="0" err="1" smtClean="0">
                <a:solidFill>
                  <a:schemeClr val="tx1"/>
                </a:solidFill>
                <a:latin typeface="+mn-ea"/>
                <a:ea typeface="+mn-ea"/>
              </a:rPr>
              <a:t>IoT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関連事業創生　②自動車分野事業拡大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（２）事業体質強化支援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　 ①</a:t>
            </a:r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ｿﾌﾄｳｪｱ</a:t>
            </a:r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生産性向上　②モノづくりプロセス最適化　③</a:t>
            </a:r>
            <a:r>
              <a:rPr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設計ﾘｿｰｽ調達</a:t>
            </a:r>
            <a:endParaRPr lang="en-US" altLang="ja-JP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＜体制＞</a:t>
            </a:r>
          </a:p>
        </p:txBody>
      </p:sp>
      <p:sp>
        <p:nvSpPr>
          <p:cNvPr id="4" name="上下矢印 3"/>
          <p:cNvSpPr/>
          <p:nvPr/>
        </p:nvSpPr>
        <p:spPr bwMode="auto">
          <a:xfrm>
            <a:off x="1103719" y="5754957"/>
            <a:ext cx="358498" cy="508632"/>
          </a:xfrm>
          <a:prstGeom prst="upDownArrow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18" name="上下矢印 117"/>
          <p:cNvSpPr/>
          <p:nvPr/>
        </p:nvSpPr>
        <p:spPr bwMode="auto">
          <a:xfrm>
            <a:off x="4186276" y="5745432"/>
            <a:ext cx="358498" cy="508632"/>
          </a:xfrm>
          <a:prstGeom prst="upDownArrow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19" name="上下矢印 118"/>
          <p:cNvSpPr/>
          <p:nvPr/>
        </p:nvSpPr>
        <p:spPr bwMode="auto">
          <a:xfrm>
            <a:off x="6916408" y="5754957"/>
            <a:ext cx="358498" cy="508632"/>
          </a:xfrm>
          <a:prstGeom prst="upDownArrow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28338" y="5793057"/>
            <a:ext cx="79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連携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4643622" y="5793057"/>
            <a:ext cx="79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連携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7384488" y="5793057"/>
            <a:ext cx="79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連携</a:t>
            </a:r>
          </a:p>
        </p:txBody>
      </p:sp>
      <p:sp>
        <p:nvSpPr>
          <p:cNvPr id="7" name="右中かっこ 6"/>
          <p:cNvSpPr/>
          <p:nvPr/>
        </p:nvSpPr>
        <p:spPr bwMode="auto">
          <a:xfrm>
            <a:off x="6992139" y="4472494"/>
            <a:ext cx="179249" cy="58616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 bwMode="auto">
          <a:xfrm flipH="1">
            <a:off x="795647" y="546265"/>
            <a:ext cx="6588841" cy="58853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テキスト ボックス 8"/>
          <p:cNvSpPr txBox="1"/>
          <p:nvPr/>
        </p:nvSpPr>
        <p:spPr>
          <a:xfrm>
            <a:off x="5903327" y="76585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200" dirty="0">
                <a:solidFill>
                  <a:schemeClr val="tx1"/>
                </a:solidFill>
                <a:latin typeface="+mn-ea"/>
                <a:ea typeface="+mn-ea"/>
              </a:rPr>
              <a:t>不要</a:t>
            </a:r>
            <a:endParaRPr kumimoji="1" lang="ja-JP" altLang="en-US" sz="22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6646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2394" y="1111251"/>
            <a:ext cx="8950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000" dirty="0" smtClean="0">
                <a:solidFill>
                  <a:srgbClr val="6600FF"/>
                </a:solidFill>
              </a:rPr>
              <a:t>自動運転実現</a:t>
            </a:r>
            <a:r>
              <a:rPr lang="ja-JP" altLang="en-US" sz="2000" dirty="0" smtClean="0">
                <a:solidFill>
                  <a:prstClr val="black"/>
                </a:solidFill>
              </a:rPr>
              <a:t>に向けたお客</a:t>
            </a:r>
            <a:r>
              <a:rPr lang="ja-JP" altLang="en-US" sz="2000" dirty="0">
                <a:solidFill>
                  <a:prstClr val="black"/>
                </a:solidFill>
              </a:rPr>
              <a:t>様のニーズへの</a:t>
            </a:r>
            <a:r>
              <a:rPr lang="ja-JP" altLang="en-US" sz="2000" dirty="0" smtClean="0">
                <a:solidFill>
                  <a:prstClr val="black"/>
                </a:solidFill>
              </a:rPr>
              <a:t>対応</a:t>
            </a:r>
            <a:r>
              <a:rPr lang="ja-JP" altLang="en-US" sz="2000" dirty="0">
                <a:solidFill>
                  <a:prstClr val="black"/>
                </a:solidFill>
              </a:rPr>
              <a:t>に</a:t>
            </a:r>
            <a:r>
              <a:rPr lang="ja-JP" altLang="en-US" sz="2000" dirty="0" smtClean="0">
                <a:solidFill>
                  <a:prstClr val="black"/>
                </a:solidFill>
              </a:rPr>
              <a:t>おけるご提案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ja-JP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 smtClean="0">
                <a:solidFill>
                  <a:prstClr val="black"/>
                </a:solidFill>
              </a:rPr>
              <a:t>①</a:t>
            </a:r>
            <a:r>
              <a:rPr lang="en-US" altLang="ja-JP" sz="2000" dirty="0" smtClean="0">
                <a:solidFill>
                  <a:prstClr val="black"/>
                </a:solidFill>
              </a:rPr>
              <a:t>R-Car(IMP/IMG)</a:t>
            </a:r>
            <a:r>
              <a:rPr lang="ja-JP" altLang="en-US" sz="2000" dirty="0" smtClean="0">
                <a:solidFill>
                  <a:prstClr val="black"/>
                </a:solidFill>
              </a:rPr>
              <a:t>性能</a:t>
            </a:r>
            <a:r>
              <a:rPr lang="ja-JP" altLang="en-US" sz="2000" dirty="0">
                <a:solidFill>
                  <a:prstClr val="black"/>
                </a:solidFill>
              </a:rPr>
              <a:t>を最大限に</a:t>
            </a:r>
            <a:r>
              <a:rPr lang="ja-JP" altLang="en-US" sz="2000" dirty="0" smtClean="0">
                <a:solidFill>
                  <a:prstClr val="black"/>
                </a:solidFill>
              </a:rPr>
              <a:t>引き出す</a:t>
            </a:r>
            <a:r>
              <a:rPr lang="ja-JP" altLang="en-US" sz="2000" dirty="0" smtClean="0">
                <a:solidFill>
                  <a:srgbClr val="FF0000"/>
                </a:solidFill>
              </a:rPr>
              <a:t>並列処理ライブラリ</a:t>
            </a:r>
            <a:r>
              <a:rPr lang="ja-JP" altLang="en-US" sz="2000" dirty="0">
                <a:solidFill>
                  <a:prstClr val="black"/>
                </a:solidFill>
              </a:rPr>
              <a:t>の提供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>
                <a:solidFill>
                  <a:prstClr val="black"/>
                </a:solidFill>
              </a:rPr>
              <a:t>　　</a:t>
            </a:r>
            <a:r>
              <a:rPr lang="en-US" altLang="ja-JP" sz="2000" dirty="0" smtClean="0">
                <a:solidFill>
                  <a:prstClr val="black"/>
                </a:solidFill>
              </a:rPr>
              <a:t>-&gt; </a:t>
            </a:r>
            <a:r>
              <a:rPr lang="ja-JP" altLang="en-US" sz="2000" dirty="0" smtClean="0">
                <a:solidFill>
                  <a:prstClr val="black"/>
                </a:solidFill>
              </a:rPr>
              <a:t>高度画像処理</a:t>
            </a:r>
            <a:r>
              <a:rPr lang="en-US" altLang="ja-JP" sz="2000" dirty="0" smtClean="0">
                <a:solidFill>
                  <a:prstClr val="black"/>
                </a:solidFill>
              </a:rPr>
              <a:t>(</a:t>
            </a:r>
            <a:r>
              <a:rPr lang="ja-JP" altLang="en-US" sz="2000" dirty="0" smtClean="0">
                <a:solidFill>
                  <a:prstClr val="black"/>
                </a:solidFill>
              </a:rPr>
              <a:t>視差画像生成</a:t>
            </a:r>
            <a:r>
              <a:rPr lang="en-US" altLang="ja-JP" sz="2000" dirty="0" smtClean="0">
                <a:solidFill>
                  <a:prstClr val="black"/>
                </a:solidFill>
              </a:rPr>
              <a:t>/</a:t>
            </a:r>
            <a:r>
              <a:rPr lang="ja-JP" altLang="en-US" sz="2000" dirty="0" smtClean="0">
                <a:solidFill>
                  <a:prstClr val="black"/>
                </a:solidFill>
              </a:rPr>
              <a:t>物体検出</a:t>
            </a:r>
            <a:r>
              <a:rPr lang="en-US" altLang="ja-JP" sz="2000" dirty="0" smtClean="0">
                <a:solidFill>
                  <a:prstClr val="black"/>
                </a:solidFill>
              </a:rPr>
              <a:t>/</a:t>
            </a:r>
            <a:r>
              <a:rPr lang="ja-JP" altLang="en-US" sz="2000" dirty="0" smtClean="0">
                <a:solidFill>
                  <a:prstClr val="black"/>
                </a:solidFill>
              </a:rPr>
              <a:t>視認性改良</a:t>
            </a:r>
            <a:r>
              <a:rPr lang="en-US" altLang="ja-JP" sz="2000" dirty="0" smtClean="0">
                <a:solidFill>
                  <a:prstClr val="black"/>
                </a:solidFill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ja-JP" altLang="en-US" sz="2000" dirty="0" smtClean="0">
                <a:solidFill>
                  <a:prstClr val="black"/>
                </a:solidFill>
              </a:rPr>
              <a:t>　　</a:t>
            </a:r>
            <a:r>
              <a:rPr lang="en-US" altLang="ja-JP" sz="2000" dirty="0" smtClean="0">
                <a:solidFill>
                  <a:prstClr val="black"/>
                </a:solidFill>
              </a:rPr>
              <a:t>-&gt; </a:t>
            </a:r>
            <a:r>
              <a:rPr lang="ja-JP" altLang="en-US" sz="2000" dirty="0" smtClean="0">
                <a:solidFill>
                  <a:prstClr val="black"/>
                </a:solidFill>
              </a:rPr>
              <a:t>マルチコア</a:t>
            </a:r>
            <a:r>
              <a:rPr lang="en-US" altLang="ja-JP" sz="2000" dirty="0" smtClean="0">
                <a:solidFill>
                  <a:prstClr val="black"/>
                </a:solidFill>
              </a:rPr>
              <a:t>CPU</a:t>
            </a:r>
            <a:r>
              <a:rPr lang="ja-JP" altLang="en-US" sz="2000" dirty="0">
                <a:solidFill>
                  <a:prstClr val="black"/>
                </a:solidFill>
              </a:rPr>
              <a:t>・</a:t>
            </a:r>
            <a:r>
              <a:rPr lang="en-US" altLang="ja-JP" sz="2000" dirty="0">
                <a:solidFill>
                  <a:prstClr val="black"/>
                </a:solidFill>
              </a:rPr>
              <a:t>IMP</a:t>
            </a:r>
            <a:r>
              <a:rPr lang="ja-JP" altLang="en-US" sz="2000" dirty="0" smtClean="0">
                <a:solidFill>
                  <a:prstClr val="black"/>
                </a:solidFill>
              </a:rPr>
              <a:t>・</a:t>
            </a:r>
            <a:r>
              <a:rPr lang="en-US" altLang="ja-JP" sz="2000" dirty="0" smtClean="0">
                <a:solidFill>
                  <a:prstClr val="black"/>
                </a:solidFill>
              </a:rPr>
              <a:t>IMG</a:t>
            </a:r>
            <a:r>
              <a:rPr lang="ja-JP" altLang="en-US" sz="2000" dirty="0" smtClean="0">
                <a:solidFill>
                  <a:prstClr val="black"/>
                </a:solidFill>
              </a:rPr>
              <a:t>の効果的利活用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 smtClean="0">
                <a:solidFill>
                  <a:prstClr val="black"/>
                </a:solidFill>
              </a:rPr>
              <a:t>②</a:t>
            </a:r>
            <a:r>
              <a:rPr lang="ja-JP" altLang="en-US" sz="2000" dirty="0">
                <a:solidFill>
                  <a:prstClr val="black"/>
                </a:solidFill>
              </a:rPr>
              <a:t>お客様への充実したサポート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>
                <a:solidFill>
                  <a:prstClr val="black"/>
                </a:solidFill>
              </a:rPr>
              <a:t>　　 </a:t>
            </a:r>
            <a:r>
              <a:rPr lang="en-US" altLang="ja-JP" sz="2000" dirty="0" smtClean="0">
                <a:solidFill>
                  <a:prstClr val="black"/>
                </a:solidFill>
              </a:rPr>
              <a:t>-&gt; </a:t>
            </a:r>
            <a:r>
              <a:rPr lang="ja-JP" altLang="en-US" sz="2000" dirty="0">
                <a:solidFill>
                  <a:prstClr val="black"/>
                </a:solidFill>
              </a:rPr>
              <a:t>お客様アルゴリズムの</a:t>
            </a:r>
            <a:r>
              <a:rPr lang="ja-JP" altLang="en-US" sz="2000" dirty="0" smtClean="0">
                <a:solidFill>
                  <a:schemeClr val="tx1"/>
                </a:solidFill>
              </a:rPr>
              <a:t>チューニング（</a:t>
            </a:r>
            <a:r>
              <a:rPr lang="ja-JP" altLang="en-US" sz="2000" dirty="0" smtClean="0">
                <a:solidFill>
                  <a:srgbClr val="FF0000"/>
                </a:solidFill>
              </a:rPr>
              <a:t>リアルタイムアプリ最適化</a:t>
            </a:r>
            <a:r>
              <a:rPr lang="ja-JP" altLang="en-US" sz="2000" dirty="0">
                <a:solidFill>
                  <a:schemeClr val="tx1"/>
                </a:solidFill>
              </a:rPr>
              <a:t>）</a:t>
            </a:r>
            <a:r>
              <a:rPr lang="ja-JP" altLang="en-US" sz="2000" dirty="0">
                <a:solidFill>
                  <a:srgbClr val="FF0000"/>
                </a:solidFill>
              </a:rPr>
              <a:t>　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>
                <a:solidFill>
                  <a:prstClr val="black"/>
                </a:solidFill>
              </a:rPr>
              <a:t>　　 </a:t>
            </a:r>
            <a:r>
              <a:rPr lang="en-US" altLang="ja-JP" sz="2000" dirty="0" smtClean="0">
                <a:solidFill>
                  <a:prstClr val="black"/>
                </a:solidFill>
              </a:rPr>
              <a:t>-&gt; R-car</a:t>
            </a:r>
            <a:r>
              <a:rPr lang="ja-JP" altLang="en-US" sz="2000" dirty="0" smtClean="0">
                <a:solidFill>
                  <a:prstClr val="black"/>
                </a:solidFill>
              </a:rPr>
              <a:t>向け</a:t>
            </a:r>
            <a:r>
              <a:rPr lang="ja-JP" altLang="en-US" sz="2000" dirty="0" smtClean="0">
                <a:solidFill>
                  <a:srgbClr val="FF0000"/>
                </a:solidFill>
              </a:rPr>
              <a:t>分散協調システム構築支援</a:t>
            </a:r>
            <a:r>
              <a:rPr lang="ja-JP" altLang="en-US" sz="2000" dirty="0" smtClean="0">
                <a:solidFill>
                  <a:prstClr val="black"/>
                </a:solidFill>
              </a:rPr>
              <a:t>（</a:t>
            </a:r>
            <a:r>
              <a:rPr lang="en-US" altLang="ja-JP" sz="2000" dirty="0" smtClean="0">
                <a:solidFill>
                  <a:prstClr val="black"/>
                </a:solidFill>
              </a:rPr>
              <a:t>CPU</a:t>
            </a:r>
            <a:r>
              <a:rPr lang="ja-JP" altLang="en-US" sz="2000" dirty="0" smtClean="0">
                <a:solidFill>
                  <a:prstClr val="black"/>
                </a:solidFill>
              </a:rPr>
              <a:t>・</a:t>
            </a:r>
            <a:r>
              <a:rPr lang="en-US" altLang="ja-JP" sz="2000" dirty="0" smtClean="0">
                <a:solidFill>
                  <a:prstClr val="black"/>
                </a:solidFill>
              </a:rPr>
              <a:t>IMP</a:t>
            </a:r>
            <a:r>
              <a:rPr lang="ja-JP" altLang="en-US" sz="2000" dirty="0" smtClean="0">
                <a:solidFill>
                  <a:prstClr val="black"/>
                </a:solidFill>
              </a:rPr>
              <a:t>・</a:t>
            </a:r>
            <a:r>
              <a:rPr lang="en-US" altLang="ja-JP" sz="2000" dirty="0" smtClean="0">
                <a:solidFill>
                  <a:prstClr val="black"/>
                </a:solidFill>
              </a:rPr>
              <a:t>IMG</a:t>
            </a:r>
            <a:r>
              <a:rPr lang="ja-JP" altLang="en-US" sz="2000" dirty="0" smtClean="0">
                <a:solidFill>
                  <a:prstClr val="black"/>
                </a:solidFill>
              </a:rPr>
              <a:t>の機能配置支援）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ja-JP" altLang="en-US" sz="2000" dirty="0">
                <a:solidFill>
                  <a:prstClr val="black"/>
                </a:solidFill>
              </a:rPr>
              <a:t>　　 </a:t>
            </a:r>
            <a:r>
              <a:rPr lang="en-US" altLang="ja-JP" sz="2000" dirty="0">
                <a:solidFill>
                  <a:prstClr val="black"/>
                </a:solidFill>
              </a:rPr>
              <a:t>-&gt; </a:t>
            </a:r>
            <a:r>
              <a:rPr lang="ja-JP" altLang="en-US" sz="2000" dirty="0" smtClean="0">
                <a:solidFill>
                  <a:prstClr val="black"/>
                </a:solidFill>
              </a:rPr>
              <a:t>ディープラーニングなど次世代の認識技術の試作開発支援</a:t>
            </a:r>
            <a:endParaRPr lang="en-US" altLang="ja-JP" sz="2000" dirty="0" smtClean="0">
              <a:solidFill>
                <a:prstClr val="black"/>
              </a:solidFill>
            </a:endParaRPr>
          </a:p>
        </p:txBody>
      </p:sp>
      <p:sp>
        <p:nvSpPr>
          <p:cNvPr id="7" name="タイトル 11"/>
          <p:cNvSpPr txBox="1">
            <a:spLocks/>
          </p:cNvSpPr>
          <p:nvPr/>
        </p:nvSpPr>
        <p:spPr bwMode="auto">
          <a:xfrm>
            <a:off x="374668" y="123315"/>
            <a:ext cx="70355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ja-JP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２．弊社</a:t>
            </a:r>
            <a:r>
              <a:rPr lang="ja-JP" altLang="en-US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からのソフトウェア設計ご活用のご提案</a:t>
            </a:r>
            <a:endParaRPr lang="en-US" altLang="ja-JP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035" y="-39836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3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341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タイトル 71"/>
          <p:cNvSpPr txBox="1">
            <a:spLocks/>
          </p:cNvSpPr>
          <p:nvPr/>
        </p:nvSpPr>
        <p:spPr>
          <a:xfrm>
            <a:off x="507460" y="170625"/>
            <a:ext cx="3062287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en-US" altLang="ja-JP" kern="0" dirty="0" smtClean="0">
                <a:solidFill>
                  <a:prstClr val="black"/>
                </a:solidFill>
                <a:latin typeface="+mn-ea"/>
                <a:ea typeface="+mn-ea"/>
              </a:rPr>
              <a:t>-1.</a:t>
            </a:r>
            <a:r>
              <a:rPr lang="ja-JP" altLang="en-US" kern="0" dirty="0" smtClean="0">
                <a:solidFill>
                  <a:prstClr val="black"/>
                </a:solidFill>
                <a:latin typeface="+mn-ea"/>
                <a:ea typeface="+mn-ea"/>
              </a:rPr>
              <a:t>　</a:t>
            </a:r>
            <a:r>
              <a:rPr lang="ja-JP" altLang="en-US" kern="0" dirty="0" smtClean="0">
                <a:solidFill>
                  <a:prstClr val="black"/>
                </a:solidFill>
                <a:latin typeface="+mn-ea"/>
                <a:ea typeface="+mn-ea"/>
              </a:rPr>
              <a:t>会社</a:t>
            </a:r>
            <a:r>
              <a:rPr lang="ja-JP" altLang="en-US" kern="0" dirty="0" smtClean="0">
                <a:solidFill>
                  <a:prstClr val="black"/>
                </a:solidFill>
                <a:latin typeface="+mn-ea"/>
                <a:ea typeface="+mn-ea"/>
              </a:rPr>
              <a:t>概要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298700" y="1106488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　日立超ＬＳＩシステムズ </a:t>
            </a:r>
          </a:p>
        </p:txBody>
      </p:sp>
      <p:sp>
        <p:nvSpPr>
          <p:cNvPr id="11269" name="正方形/長方形 60"/>
          <p:cNvSpPr>
            <a:spLocks noChangeArrowheads="1"/>
          </p:cNvSpPr>
          <p:nvPr/>
        </p:nvSpPr>
        <p:spPr bwMode="auto">
          <a:xfrm>
            <a:off x="619125" y="1106488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社　名</a:t>
            </a:r>
          </a:p>
        </p:txBody>
      </p:sp>
      <p:sp>
        <p:nvSpPr>
          <p:cNvPr id="11270" name="正方形/長方形 61"/>
          <p:cNvSpPr>
            <a:spLocks noChangeArrowheads="1"/>
          </p:cNvSpPr>
          <p:nvPr/>
        </p:nvSpPr>
        <p:spPr bwMode="auto">
          <a:xfrm>
            <a:off x="619125" y="1581150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代表者</a:t>
            </a: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2298700" y="1581150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取締役社長　河路　幹規</a:t>
            </a:r>
          </a:p>
        </p:txBody>
      </p:sp>
      <p:sp>
        <p:nvSpPr>
          <p:cNvPr id="11272" name="正方形/長方形 63"/>
          <p:cNvSpPr>
            <a:spLocks noChangeArrowheads="1"/>
          </p:cNvSpPr>
          <p:nvPr/>
        </p:nvSpPr>
        <p:spPr bwMode="auto">
          <a:xfrm>
            <a:off x="619125" y="2055813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設　立</a:t>
            </a:r>
            <a:endParaRPr lang="en-US" altLang="ja-JP" sz="22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65" name="正方形/長方形 64"/>
          <p:cNvSpPr/>
          <p:nvPr/>
        </p:nvSpPr>
        <p:spPr bwMode="auto">
          <a:xfrm>
            <a:off x="2298700" y="2055813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１９８０年 ６月１日</a:t>
            </a:r>
          </a:p>
        </p:txBody>
      </p:sp>
      <p:sp>
        <p:nvSpPr>
          <p:cNvPr id="11274" name="正方形/長方形 65"/>
          <p:cNvSpPr>
            <a:spLocks noChangeArrowheads="1"/>
          </p:cNvSpPr>
          <p:nvPr/>
        </p:nvSpPr>
        <p:spPr bwMode="auto">
          <a:xfrm>
            <a:off x="619125" y="2530475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資本金</a:t>
            </a:r>
          </a:p>
        </p:txBody>
      </p:sp>
      <p:sp>
        <p:nvSpPr>
          <p:cNvPr id="67" name="正方形/長方形 66"/>
          <p:cNvSpPr/>
          <p:nvPr/>
        </p:nvSpPr>
        <p:spPr bwMode="auto">
          <a:xfrm>
            <a:off x="2298700" y="2530475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３億 １千万円</a:t>
            </a:r>
          </a:p>
        </p:txBody>
      </p:sp>
      <p:sp>
        <p:nvSpPr>
          <p:cNvPr id="11276" name="正方形/長方形 67"/>
          <p:cNvSpPr>
            <a:spLocks noChangeArrowheads="1"/>
          </p:cNvSpPr>
          <p:nvPr/>
        </p:nvSpPr>
        <p:spPr bwMode="auto">
          <a:xfrm>
            <a:off x="619125" y="3005138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株　主</a:t>
            </a: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2298700" y="3005138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 日立</a:t>
            </a:r>
            <a:r>
              <a:rPr lang="ja-JP" altLang="en-US" sz="2000" dirty="0" smtClean="0">
                <a:solidFill>
                  <a:prstClr val="black"/>
                </a:solidFill>
              </a:rPr>
              <a:t>製作所</a:t>
            </a:r>
            <a:r>
              <a:rPr lang="en-US" altLang="ja-JP" sz="1400" dirty="0" smtClean="0">
                <a:solidFill>
                  <a:prstClr val="black"/>
                </a:solidFill>
              </a:rPr>
              <a:t>(</a:t>
            </a:r>
            <a:r>
              <a:rPr lang="en-US" altLang="ja-JP" sz="1400" dirty="0">
                <a:solidFill>
                  <a:prstClr val="black"/>
                </a:solidFill>
              </a:rPr>
              <a:t>100</a:t>
            </a:r>
            <a:r>
              <a:rPr lang="ja-JP" altLang="en-US" sz="1400" dirty="0">
                <a:solidFill>
                  <a:prstClr val="black"/>
                </a:solidFill>
              </a:rPr>
              <a:t>％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1278" name="正方形/長方形 69"/>
          <p:cNvSpPr>
            <a:spLocks noChangeArrowheads="1"/>
          </p:cNvSpPr>
          <p:nvPr/>
        </p:nvSpPr>
        <p:spPr bwMode="auto">
          <a:xfrm>
            <a:off x="619125" y="3479800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社員数</a:t>
            </a:r>
          </a:p>
        </p:txBody>
      </p:sp>
      <p:sp>
        <p:nvSpPr>
          <p:cNvPr id="71" name="正方形/長方形 70"/>
          <p:cNvSpPr/>
          <p:nvPr/>
        </p:nvSpPr>
        <p:spPr bwMode="auto">
          <a:xfrm>
            <a:off x="2298700" y="3479800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６５０ 名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sp>
        <p:nvSpPr>
          <p:cNvPr id="11280" name="正方形/長方形 71"/>
          <p:cNvSpPr>
            <a:spLocks noChangeArrowheads="1"/>
          </p:cNvSpPr>
          <p:nvPr/>
        </p:nvSpPr>
        <p:spPr bwMode="auto">
          <a:xfrm>
            <a:off x="619125" y="3954463"/>
            <a:ext cx="1643063" cy="4381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売上高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2298700" y="3954463"/>
            <a:ext cx="6097588" cy="4381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９</a:t>
            </a:r>
            <a:r>
              <a:rPr lang="ja-JP" altLang="en-US" sz="2000" dirty="0" smtClean="0">
                <a:solidFill>
                  <a:prstClr val="black"/>
                </a:solidFill>
              </a:rPr>
              <a:t>９ </a:t>
            </a:r>
            <a:r>
              <a:rPr lang="ja-JP" altLang="en-US" sz="2000" dirty="0">
                <a:solidFill>
                  <a:prstClr val="black"/>
                </a:solidFill>
              </a:rPr>
              <a:t>億円 </a:t>
            </a:r>
            <a:r>
              <a:rPr lang="en-US" altLang="ja-JP" sz="1400" dirty="0">
                <a:solidFill>
                  <a:prstClr val="black"/>
                </a:solidFill>
              </a:rPr>
              <a:t>(</a:t>
            </a:r>
            <a:r>
              <a:rPr lang="ja-JP" altLang="en-US" sz="1400" dirty="0" smtClean="0">
                <a:solidFill>
                  <a:prstClr val="black"/>
                </a:solidFill>
              </a:rPr>
              <a:t>２０１</a:t>
            </a:r>
            <a:r>
              <a:rPr lang="ja-JP" altLang="en-US" sz="1400" dirty="0">
                <a:solidFill>
                  <a:prstClr val="black"/>
                </a:solidFill>
              </a:rPr>
              <a:t>６</a:t>
            </a:r>
            <a:r>
              <a:rPr lang="ja-JP" altLang="en-US" sz="1400" dirty="0" smtClean="0">
                <a:solidFill>
                  <a:prstClr val="black"/>
                </a:solidFill>
              </a:rPr>
              <a:t>年 </a:t>
            </a:r>
            <a:r>
              <a:rPr lang="ja-JP" altLang="en-US" sz="1400" dirty="0">
                <a:solidFill>
                  <a:prstClr val="black"/>
                </a:solidFill>
              </a:rPr>
              <a:t>３月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endParaRPr lang="en-US" altLang="ja-JP" sz="1400" dirty="0">
              <a:solidFill>
                <a:prstClr val="black"/>
              </a:solidFill>
            </a:endParaRPr>
          </a:p>
        </p:txBody>
      </p:sp>
      <p:sp>
        <p:nvSpPr>
          <p:cNvPr id="11282" name="正方形/長方形 73"/>
          <p:cNvSpPr>
            <a:spLocks noChangeArrowheads="1"/>
          </p:cNvSpPr>
          <p:nvPr/>
        </p:nvSpPr>
        <p:spPr bwMode="auto">
          <a:xfrm>
            <a:off x="619125" y="4429125"/>
            <a:ext cx="1643063" cy="20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拠点</a:t>
            </a:r>
            <a:endParaRPr lang="en-US" altLang="ja-JP" sz="2200" dirty="0">
              <a:solidFill>
                <a:prstClr val="white"/>
              </a:solidFill>
              <a:latin typeface="+mn-ea"/>
              <a:ea typeface="+mn-ea"/>
            </a:endParaRPr>
          </a:p>
          <a:p>
            <a:pPr algn="ctr"/>
            <a:r>
              <a:rPr lang="ja-JP" altLang="en-US" sz="2200" dirty="0">
                <a:solidFill>
                  <a:prstClr val="white"/>
                </a:solidFill>
                <a:latin typeface="+mn-ea"/>
                <a:ea typeface="+mn-ea"/>
              </a:rPr>
              <a:t>所在地</a:t>
            </a: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2298700" y="4429125"/>
            <a:ext cx="6097588" cy="2057196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ja-JP" sz="2000" dirty="0" smtClean="0">
              <a:solidFill>
                <a:prstClr val="black"/>
              </a:solidFill>
              <a:ea typeface="HGPｺﾞｼｯｸE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814428" y="547065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営業所：</a:t>
            </a:r>
            <a:endParaRPr lang="ja-JP" altLang="en-US" sz="22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14428" y="4436996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</a:rPr>
              <a:t>本社 </a:t>
            </a:r>
            <a:r>
              <a:rPr lang="en-US" altLang="ja-JP" sz="2000" dirty="0">
                <a:solidFill>
                  <a:prstClr val="black"/>
                </a:solidFill>
              </a:rPr>
              <a:t>[</a:t>
            </a:r>
            <a:r>
              <a:rPr lang="ja-JP" altLang="en-US" sz="2000" dirty="0">
                <a:solidFill>
                  <a:prstClr val="black"/>
                </a:solidFill>
              </a:rPr>
              <a:t>東京都立川市</a:t>
            </a:r>
            <a:r>
              <a:rPr lang="en-US" altLang="ja-JP" sz="2000" dirty="0">
                <a:solidFill>
                  <a:prstClr val="black"/>
                </a:solidFill>
              </a:rPr>
              <a:t>]</a:t>
            </a:r>
            <a:endParaRPr lang="ja-JP" altLang="en-US" sz="20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14428" y="479993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prstClr val="black"/>
                </a:solidFill>
                <a:latin typeface="HGPｺﾞｼｯｸE"/>
                <a:ea typeface="HGPｺﾞｼｯｸE"/>
              </a:rPr>
              <a:t>事業所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：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557" y="4799939"/>
            <a:ext cx="3302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中部事業所 </a:t>
            </a:r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愛知県刈谷市</a:t>
            </a:r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]</a:t>
            </a:r>
            <a:endParaRPr lang="ja-JP" altLang="en-US" sz="20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秋田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  <a:ea typeface="HGPｺﾞｼｯｸE"/>
              </a:rPr>
              <a:t>事業所 </a:t>
            </a:r>
            <a:r>
              <a:rPr lang="en-US" altLang="ja-JP" sz="2000" dirty="0">
                <a:solidFill>
                  <a:prstClr val="black"/>
                </a:solidFill>
                <a:latin typeface="HGPｺﾞｼｯｸE"/>
                <a:ea typeface="HGPｺﾞｼｯｸE"/>
              </a:rPr>
              <a:t>[</a:t>
            </a:r>
            <a:r>
              <a:rPr lang="ja-JP" altLang="en-US" sz="2000" dirty="0">
                <a:solidFill>
                  <a:prstClr val="black"/>
                </a:solidFill>
                <a:latin typeface="HGPｺﾞｼｯｸE"/>
                <a:ea typeface="HGPｺﾞｼｯｸE"/>
              </a:rPr>
              <a:t>秋田県秋田市</a:t>
            </a:r>
            <a:r>
              <a:rPr lang="en-US" altLang="ja-JP" sz="20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]</a:t>
            </a:r>
            <a:endParaRPr lang="en-US" altLang="ja-JP" sz="20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11557" y="5470658"/>
            <a:ext cx="41617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中部営業所 </a:t>
            </a:r>
            <a:r>
              <a:rPr lang="en-US" altLang="ja-JP" sz="2000" dirty="0" smtClean="0">
                <a:solidFill>
                  <a:prstClr val="black"/>
                </a:solidFill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</a:rPr>
              <a:t>愛知県名古屋市</a:t>
            </a:r>
            <a:r>
              <a:rPr lang="en-US" altLang="ja-JP" sz="2000" dirty="0" smtClean="0">
                <a:solidFill>
                  <a:prstClr val="black"/>
                </a:solidFill>
              </a:rPr>
              <a:t>]</a:t>
            </a:r>
          </a:p>
          <a:p>
            <a:pPr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関西</a:t>
            </a:r>
            <a:r>
              <a:rPr lang="ja-JP" altLang="en-US" sz="2000" dirty="0">
                <a:solidFill>
                  <a:prstClr val="black"/>
                </a:solidFill>
              </a:rPr>
              <a:t>営業所 </a:t>
            </a:r>
            <a:r>
              <a:rPr lang="en-US" altLang="ja-JP" sz="2000" dirty="0">
                <a:solidFill>
                  <a:prstClr val="black"/>
                </a:solidFill>
              </a:rPr>
              <a:t>[</a:t>
            </a:r>
            <a:r>
              <a:rPr lang="ja-JP" altLang="en-US" sz="2000" dirty="0">
                <a:solidFill>
                  <a:prstClr val="black"/>
                </a:solidFill>
              </a:rPr>
              <a:t>大阪府大阪市</a:t>
            </a:r>
            <a:r>
              <a:rPr lang="en-US" altLang="ja-JP" sz="2000" dirty="0">
                <a:solidFill>
                  <a:prstClr val="black"/>
                </a:solidFill>
              </a:rPr>
              <a:t>]</a:t>
            </a:r>
          </a:p>
          <a:p>
            <a:pPr marL="0" lvl="2">
              <a:tabLst>
                <a:tab pos="628650" algn="l"/>
                <a:tab pos="1704975" algn="l"/>
              </a:tabLst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茨城営業所 </a:t>
            </a:r>
            <a:r>
              <a:rPr lang="en-US" altLang="ja-JP" sz="2000" dirty="0" smtClean="0">
                <a:solidFill>
                  <a:prstClr val="black"/>
                </a:solidFill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</a:rPr>
              <a:t>茨城県ひたちなか市</a:t>
            </a:r>
            <a:r>
              <a:rPr lang="en-US" altLang="ja-JP" sz="2000" dirty="0" smtClean="0">
                <a:solidFill>
                  <a:prstClr val="black"/>
                </a:solidFill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</a:rPr>
              <a:t>　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0" lvl="2">
              <a:tabLst>
                <a:tab pos="628650" algn="l"/>
                <a:tab pos="1704975" algn="l"/>
              </a:tabLst>
              <a:defRPr/>
            </a:pPr>
            <a:endParaRPr lang="en-US" altLang="ja-JP" sz="2000" dirty="0">
              <a:solidFill>
                <a:prstClr val="black"/>
              </a:solidFill>
            </a:endParaRPr>
          </a:p>
        </p:txBody>
      </p:sp>
      <p:sp>
        <p:nvSpPr>
          <p:cNvPr id="25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51A7BC13-068A-4C68-9462-1CAF313FAB87}" type="slidenum">
              <a:rPr lang="en-US" altLang="ja-JP" sz="1400" smtClean="0">
                <a:solidFill>
                  <a:srgbClr val="000000"/>
                </a:solidFill>
                <a:latin typeface="Arial" charset="0"/>
                <a:ea typeface="HGPｺﾞｼｯｸE" pitchFamily="50" charset="-128"/>
              </a:rPr>
              <a:pPr eaLnBrk="1" hangingPunct="1"/>
              <a:t>1</a:t>
            </a:fld>
            <a:endParaRPr lang="en-US" altLang="ja-JP" sz="1400" dirty="0" smtClean="0">
              <a:solidFill>
                <a:srgbClr val="000000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6337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直線コネクタ 613"/>
          <p:cNvCxnSpPr/>
          <p:nvPr/>
        </p:nvCxnSpPr>
        <p:spPr bwMode="auto">
          <a:xfrm flipH="1">
            <a:off x="4390521" y="6462235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5" name="直線コネクタ 614"/>
          <p:cNvCxnSpPr/>
          <p:nvPr/>
        </p:nvCxnSpPr>
        <p:spPr bwMode="auto">
          <a:xfrm flipH="1">
            <a:off x="4400295" y="5906114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6" name="直線コネクタ 615"/>
          <p:cNvCxnSpPr/>
          <p:nvPr/>
        </p:nvCxnSpPr>
        <p:spPr bwMode="auto">
          <a:xfrm flipH="1">
            <a:off x="4381244" y="3892138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" name="タイトル 6"/>
          <p:cNvSpPr>
            <a:spLocks/>
          </p:cNvSpPr>
          <p:nvPr/>
        </p:nvSpPr>
        <p:spPr bwMode="auto">
          <a:xfrm>
            <a:off x="463112" y="207778"/>
            <a:ext cx="7398354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２．会社</a:t>
            </a: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機構図 及び 拠点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所在地 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(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2016</a:t>
            </a:r>
            <a:r>
              <a:rPr lang="ja-JP" altLang="en-US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4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月～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</a:p>
        </p:txBody>
      </p:sp>
      <p:sp>
        <p:nvSpPr>
          <p:cNvPr id="306" name="スライド番号プレースホルダ 2"/>
          <p:cNvSpPr txBox="1">
            <a:spLocks noGrp="1"/>
          </p:cNvSpPr>
          <p:nvPr/>
        </p:nvSpPr>
        <p:spPr bwMode="auto">
          <a:xfrm>
            <a:off x="8892480" y="6553200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779E5FB4-13D8-4781-B3F6-AC823C0DA59A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2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pic>
        <p:nvPicPr>
          <p:cNvPr id="307" name="Picture 2" descr="C:\Users\20076319\AppData\Roaming\Hitachi\Client Light Ex\Tmp\Client Light\MCN2\address_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540" y="4742477"/>
            <a:ext cx="87630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8" name="直線コネクタ 307"/>
          <p:cNvCxnSpPr/>
          <p:nvPr/>
        </p:nvCxnSpPr>
        <p:spPr bwMode="auto">
          <a:xfrm flipH="1">
            <a:off x="4497138" y="5248241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10" name="Rectangle 50"/>
          <p:cNvSpPr>
            <a:spLocks noChangeArrowheads="1"/>
          </p:cNvSpPr>
          <p:nvPr/>
        </p:nvSpPr>
        <p:spPr bwMode="auto">
          <a:xfrm>
            <a:off x="4732083" y="4405470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ja-JP" sz="1200">
              <a:solidFill>
                <a:schemeClr val="bg1"/>
              </a:solidFill>
            </a:endParaRPr>
          </a:p>
        </p:txBody>
      </p:sp>
      <p:cxnSp>
        <p:nvCxnSpPr>
          <p:cNvPr id="311" name="直線コネクタ 310"/>
          <p:cNvCxnSpPr>
            <a:cxnSpLocks noChangeShapeType="1"/>
          </p:cNvCxnSpPr>
          <p:nvPr/>
        </p:nvCxnSpPr>
        <p:spPr bwMode="auto">
          <a:xfrm>
            <a:off x="3957383" y="5316390"/>
            <a:ext cx="8636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2" name="Line 7"/>
          <p:cNvSpPr>
            <a:spLocks noChangeShapeType="1"/>
          </p:cNvSpPr>
          <p:nvPr/>
        </p:nvSpPr>
        <p:spPr bwMode="auto">
          <a:xfrm flipH="1" flipV="1">
            <a:off x="3966907" y="4558828"/>
            <a:ext cx="765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314" name="直線コネクタ 317"/>
          <p:cNvCxnSpPr>
            <a:cxnSpLocks noChangeShapeType="1"/>
            <a:stCxn id="324" idx="3"/>
          </p:cNvCxnSpPr>
          <p:nvPr/>
        </p:nvCxnSpPr>
        <p:spPr bwMode="auto">
          <a:xfrm>
            <a:off x="1315783" y="1514296"/>
            <a:ext cx="2649538" cy="5556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5" name="Line 282"/>
          <p:cNvSpPr>
            <a:spLocks noChangeShapeType="1"/>
          </p:cNvSpPr>
          <p:nvPr/>
        </p:nvSpPr>
        <p:spPr bwMode="auto">
          <a:xfrm>
            <a:off x="1641221" y="3050202"/>
            <a:ext cx="263525" cy="301625"/>
          </a:xfrm>
          <a:prstGeom prst="line">
            <a:avLst/>
          </a:prstGeom>
          <a:noFill/>
          <a:ln w="28575">
            <a:solidFill>
              <a:srgbClr val="BA4E56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6" name="Line 8"/>
          <p:cNvSpPr>
            <a:spLocks noChangeShapeType="1"/>
          </p:cNvSpPr>
          <p:nvPr/>
        </p:nvSpPr>
        <p:spPr bwMode="auto">
          <a:xfrm flipH="1">
            <a:off x="3966908" y="2500971"/>
            <a:ext cx="784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7" name="Line 9"/>
          <p:cNvSpPr>
            <a:spLocks noChangeShapeType="1"/>
          </p:cNvSpPr>
          <p:nvPr/>
        </p:nvSpPr>
        <p:spPr bwMode="auto">
          <a:xfrm flipH="1">
            <a:off x="3966904" y="3242332"/>
            <a:ext cx="77470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8" name="Line 11"/>
          <p:cNvSpPr>
            <a:spLocks noChangeShapeType="1"/>
          </p:cNvSpPr>
          <p:nvPr/>
        </p:nvSpPr>
        <p:spPr bwMode="auto">
          <a:xfrm flipH="1">
            <a:off x="3966908" y="1868092"/>
            <a:ext cx="5191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9" name="Line 13"/>
          <p:cNvSpPr>
            <a:spLocks noChangeShapeType="1"/>
          </p:cNvSpPr>
          <p:nvPr/>
        </p:nvSpPr>
        <p:spPr bwMode="auto">
          <a:xfrm>
            <a:off x="687133" y="1578589"/>
            <a:ext cx="0" cy="336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0" name="Rectangle 15"/>
          <p:cNvSpPr>
            <a:spLocks noChangeArrowheads="1"/>
          </p:cNvSpPr>
          <p:nvPr/>
        </p:nvSpPr>
        <p:spPr bwMode="auto">
          <a:xfrm>
            <a:off x="2104770" y="1335702"/>
            <a:ext cx="1508137" cy="3603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取締役社長</a:t>
            </a:r>
          </a:p>
        </p:txBody>
      </p:sp>
      <p:sp>
        <p:nvSpPr>
          <p:cNvPr id="321" name="Line 17"/>
          <p:cNvSpPr>
            <a:spLocks noChangeShapeType="1"/>
          </p:cNvSpPr>
          <p:nvPr/>
        </p:nvSpPr>
        <p:spPr bwMode="auto">
          <a:xfrm flipH="1">
            <a:off x="4197096" y="1868092"/>
            <a:ext cx="5953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2" name="Rectangle 18"/>
          <p:cNvSpPr>
            <a:spLocks noChangeArrowheads="1"/>
          </p:cNvSpPr>
          <p:nvPr/>
        </p:nvSpPr>
        <p:spPr bwMode="auto">
          <a:xfrm>
            <a:off x="4732083" y="1688171"/>
            <a:ext cx="2735263" cy="334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23" name="Text Box 19"/>
          <p:cNvSpPr txBox="1">
            <a:spLocks noChangeArrowheads="1"/>
          </p:cNvSpPr>
          <p:nvPr/>
        </p:nvSpPr>
        <p:spPr bwMode="auto">
          <a:xfrm>
            <a:off x="4465383" y="1670709"/>
            <a:ext cx="2632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1800" dirty="0">
                <a:solidFill>
                  <a:srgbClr val="000000"/>
                </a:solidFill>
              </a:rPr>
              <a:t>経営サポートセンタ</a:t>
            </a:r>
          </a:p>
        </p:txBody>
      </p:sp>
      <p:sp>
        <p:nvSpPr>
          <p:cNvPr id="324" name="Rectangle 21"/>
          <p:cNvSpPr>
            <a:spLocks noChangeArrowheads="1"/>
          </p:cNvSpPr>
          <p:nvPr/>
        </p:nvSpPr>
        <p:spPr bwMode="auto">
          <a:xfrm>
            <a:off x="112458" y="1321414"/>
            <a:ext cx="1203325" cy="385763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取締役会</a:t>
            </a:r>
          </a:p>
        </p:txBody>
      </p:sp>
      <p:sp>
        <p:nvSpPr>
          <p:cNvPr id="325" name="Line 23"/>
          <p:cNvSpPr>
            <a:spLocks noChangeShapeType="1"/>
          </p:cNvSpPr>
          <p:nvPr/>
        </p:nvSpPr>
        <p:spPr bwMode="auto">
          <a:xfrm flipH="1">
            <a:off x="3951033" y="3809862"/>
            <a:ext cx="130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6" name="Rectangle 24"/>
          <p:cNvSpPr>
            <a:spLocks noChangeArrowheads="1"/>
          </p:cNvSpPr>
          <p:nvPr/>
        </p:nvSpPr>
        <p:spPr bwMode="auto">
          <a:xfrm>
            <a:off x="4732083" y="3658259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27" name="Text Box 25"/>
          <p:cNvSpPr txBox="1">
            <a:spLocks noChangeArrowheads="1"/>
          </p:cNvSpPr>
          <p:nvPr/>
        </p:nvSpPr>
        <p:spPr bwMode="auto">
          <a:xfrm>
            <a:off x="4695571" y="3626509"/>
            <a:ext cx="2657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328" name="Rectangle 26"/>
          <p:cNvSpPr>
            <a:spLocks noChangeArrowheads="1"/>
          </p:cNvSpPr>
          <p:nvPr/>
        </p:nvSpPr>
        <p:spPr bwMode="auto">
          <a:xfrm>
            <a:off x="112458" y="1821477"/>
            <a:ext cx="1203325" cy="3857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監査役</a:t>
            </a:r>
          </a:p>
        </p:txBody>
      </p:sp>
      <p:sp>
        <p:nvSpPr>
          <p:cNvPr id="329" name="Rectangle 28"/>
          <p:cNvSpPr>
            <a:spLocks noChangeArrowheads="1"/>
          </p:cNvSpPr>
          <p:nvPr/>
        </p:nvSpPr>
        <p:spPr bwMode="auto">
          <a:xfrm>
            <a:off x="4732083" y="2331109"/>
            <a:ext cx="27352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30" name="Text Box 29"/>
          <p:cNvSpPr txBox="1">
            <a:spLocks noChangeArrowheads="1"/>
          </p:cNvSpPr>
          <p:nvPr/>
        </p:nvSpPr>
        <p:spPr bwMode="auto">
          <a:xfrm>
            <a:off x="4776533" y="2324759"/>
            <a:ext cx="1346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rgbClr val="000000"/>
                </a:solidFill>
              </a:rPr>
              <a:t>営業統括部</a:t>
            </a:r>
          </a:p>
        </p:txBody>
      </p:sp>
      <p:sp>
        <p:nvSpPr>
          <p:cNvPr id="331" name="Text Box 34"/>
          <p:cNvSpPr txBox="1">
            <a:spLocks noChangeArrowheads="1"/>
          </p:cNvSpPr>
          <p:nvPr/>
        </p:nvSpPr>
        <p:spPr bwMode="auto">
          <a:xfrm>
            <a:off x="2031746" y="1005502"/>
            <a:ext cx="850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河路幹規 </a:t>
            </a:r>
          </a:p>
        </p:txBody>
      </p:sp>
      <p:sp>
        <p:nvSpPr>
          <p:cNvPr id="332" name="Text Box 35"/>
          <p:cNvSpPr txBox="1">
            <a:spLocks noChangeArrowheads="1"/>
          </p:cNvSpPr>
          <p:nvPr/>
        </p:nvSpPr>
        <p:spPr bwMode="auto">
          <a:xfrm>
            <a:off x="4682871" y="2071165"/>
            <a:ext cx="2041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 smtClean="0">
                <a:solidFill>
                  <a:srgbClr val="FF0000"/>
                </a:solidFill>
              </a:rPr>
              <a:t>統括部長  馬渕 知喜</a:t>
            </a:r>
            <a:r>
              <a:rPr lang="ja-JP" altLang="en-US" sz="1200" dirty="0">
                <a:solidFill>
                  <a:prstClr val="black"/>
                </a:solidFill>
              </a:rPr>
              <a:t>　</a:t>
            </a:r>
          </a:p>
        </p:txBody>
      </p:sp>
      <p:sp>
        <p:nvSpPr>
          <p:cNvPr id="333" name="Text Box 36"/>
          <p:cNvSpPr txBox="1">
            <a:spLocks noChangeArrowheads="1"/>
          </p:cNvSpPr>
          <p:nvPr/>
        </p:nvSpPr>
        <p:spPr bwMode="auto">
          <a:xfrm>
            <a:off x="4682870" y="2735921"/>
            <a:ext cx="26701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取締役事業推進センタ長　森山　隆志</a:t>
            </a:r>
            <a:r>
              <a:rPr lang="ja-JP" altLang="en-US" sz="1200" dirty="0">
                <a:solidFill>
                  <a:prstClr val="black"/>
                </a:solidFill>
              </a:rPr>
              <a:t>　</a:t>
            </a:r>
          </a:p>
        </p:txBody>
      </p:sp>
      <p:sp>
        <p:nvSpPr>
          <p:cNvPr id="334" name="Text Box 37"/>
          <p:cNvSpPr txBox="1">
            <a:spLocks noChangeArrowheads="1"/>
          </p:cNvSpPr>
          <p:nvPr/>
        </p:nvSpPr>
        <p:spPr bwMode="auto">
          <a:xfrm>
            <a:off x="4682871" y="1386546"/>
            <a:ext cx="408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取締役センタ長　倉地 </a:t>
            </a: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雅美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36" name="Rectangle 42"/>
          <p:cNvSpPr>
            <a:spLocks noChangeArrowheads="1"/>
          </p:cNvSpPr>
          <p:nvPr/>
        </p:nvSpPr>
        <p:spPr bwMode="auto">
          <a:xfrm>
            <a:off x="4738433" y="3018496"/>
            <a:ext cx="27098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800" dirty="0" smtClean="0">
                <a:solidFill>
                  <a:prstClr val="black"/>
                </a:solidFill>
              </a:rPr>
              <a:t>事業推進センタ</a:t>
            </a: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337" name="Text Box 155"/>
          <p:cNvSpPr txBox="1">
            <a:spLocks noChangeArrowheads="1"/>
          </p:cNvSpPr>
          <p:nvPr/>
        </p:nvSpPr>
        <p:spPr bwMode="auto">
          <a:xfrm>
            <a:off x="7476871" y="3588501"/>
            <a:ext cx="1289050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r>
              <a:rPr lang="ja-JP" altLang="en-US" sz="1200" dirty="0">
                <a:solidFill>
                  <a:prstClr val="black"/>
                </a:solidFill>
              </a:rPr>
              <a:t> 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339" name="Text Box 57"/>
          <p:cNvSpPr txBox="1">
            <a:spLocks noChangeArrowheads="1"/>
          </p:cNvSpPr>
          <p:nvPr/>
        </p:nvSpPr>
        <p:spPr bwMode="auto">
          <a:xfrm>
            <a:off x="4751133" y="4894877"/>
            <a:ext cx="2041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森重 隆春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340" name="Rectangle 58"/>
          <p:cNvSpPr>
            <a:spLocks noChangeArrowheads="1"/>
          </p:cNvSpPr>
          <p:nvPr/>
        </p:nvSpPr>
        <p:spPr bwMode="auto">
          <a:xfrm>
            <a:off x="4732083" y="5164094"/>
            <a:ext cx="2735263" cy="300038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41" name="Text Box 59"/>
          <p:cNvSpPr txBox="1">
            <a:spLocks noChangeArrowheads="1"/>
          </p:cNvSpPr>
          <p:nvPr/>
        </p:nvSpPr>
        <p:spPr bwMode="auto">
          <a:xfrm>
            <a:off x="4695571" y="5137590"/>
            <a:ext cx="2747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デバイスソリューション事業部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342" name="Text Box 155"/>
          <p:cNvSpPr txBox="1">
            <a:spLocks noChangeArrowheads="1"/>
          </p:cNvSpPr>
          <p:nvPr/>
        </p:nvSpPr>
        <p:spPr bwMode="auto">
          <a:xfrm>
            <a:off x="7526082" y="1688361"/>
            <a:ext cx="1617917" cy="33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000" tIns="7200" rIns="18000" bIns="1800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経営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企画</a:t>
            </a:r>
            <a:r>
              <a:rPr lang="ja-JP" altLang="en-US" sz="1200" dirty="0" err="1" smtClean="0">
                <a:solidFill>
                  <a:srgbClr val="1F497D">
                    <a:lumMod val="50000"/>
                  </a:srgbClr>
                </a:solidFill>
              </a:rPr>
              <a:t>、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人事</a:t>
            </a: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総務</a:t>
            </a:r>
          </a:p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財務 等</a:t>
            </a:r>
          </a:p>
        </p:txBody>
      </p:sp>
      <p:grpSp>
        <p:nvGrpSpPr>
          <p:cNvPr id="343" name="Group 3"/>
          <p:cNvGrpSpPr>
            <a:grpSpLocks noChangeAspect="1"/>
          </p:cNvGrpSpPr>
          <p:nvPr/>
        </p:nvGrpSpPr>
        <p:grpSpPr bwMode="auto">
          <a:xfrm>
            <a:off x="422021" y="2554902"/>
            <a:ext cx="2289175" cy="2000250"/>
            <a:chOff x="-1623" y="2016"/>
            <a:chExt cx="2089" cy="2101"/>
          </a:xfrm>
        </p:grpSpPr>
        <p:sp>
          <p:nvSpPr>
            <p:cNvPr id="344" name="Freeform 4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5" name="Freeform 5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6" name="Freeform 6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7" name="Freeform 7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8" name="Freeform 8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9" name="Freeform 9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0" name="Freeform 10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1" name="Freeform 11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2" name="Freeform 12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3" name="Freeform 13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4" name="Freeform 14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5" name="Freeform 15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6" name="Freeform 16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7" name="Freeform 17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8" name="Freeform 18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9" name="Freeform 19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0" name="Freeform 20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1" name="Freeform 21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2" name="Freeform 22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3" name="Freeform 23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4" name="Freeform 24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5" name="Freeform 25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6" name="Freeform 26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7" name="Freeform 27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8" name="Freeform 28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9" name="Freeform 29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0" name="Freeform 30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1" name="Freeform 31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2" name="Rectangle 32"/>
            <p:cNvSpPr>
              <a:spLocks noChangeAspect="1" noChangeArrowheads="1"/>
            </p:cNvSpPr>
            <p:nvPr/>
          </p:nvSpPr>
          <p:spPr bwMode="auto">
            <a:xfrm rot="9246">
              <a:off x="-170" y="2426"/>
              <a:ext cx="7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373" name="Freeform 33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4" name="Freeform 34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5" name="Freeform 35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6" name="Freeform 36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7" name="Freeform 37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8" name="Freeform 38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9" name="Freeform 39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0" name="Freeform 40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1" name="Freeform 41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2" name="Freeform 42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3" name="Freeform 43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4" name="Freeform 44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5" name="Freeform 45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6" name="Freeform 46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7" name="Freeform 47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8" name="Freeform 48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9" name="Freeform 49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0" name="Freeform 50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1" name="Freeform 51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2" name="Freeform 52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3" name="Freeform 53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4" name="Freeform 54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5" name="Freeform 55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6" name="Freeform 56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7" name="Freeform 57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8" name="Freeform 58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9" name="Freeform 59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0" name="Freeform 60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1" name="Freeform 61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2" name="Freeform 62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3" name="Freeform 63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4" name="Freeform 64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5" name="Freeform 65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6" name="Freeform 66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7" name="Freeform 67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8" name="Freeform 68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9" name="Freeform 69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" name="Freeform 70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" name="Freeform 71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" name="Freeform 72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3" name="Freeform 73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4" name="Freeform 74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5" name="Freeform 75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6" name="Freeform 76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7" name="Rectangle 77"/>
            <p:cNvSpPr>
              <a:spLocks noChangeAspect="1" noChangeArrowheads="1"/>
            </p:cNvSpPr>
            <p:nvPr/>
          </p:nvSpPr>
          <p:spPr bwMode="auto">
            <a:xfrm rot="9246">
              <a:off x="-1587" y="3763"/>
              <a:ext cx="5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418" name="Freeform 78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" name="Freeform 79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" name="Freeform 80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" name="Freeform 81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" name="Freeform 82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" name="Freeform 83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" name="Freeform 84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" name="Freeform 85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" name="Freeform 86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" name="Freeform 87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" name="Freeform 88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9" name="Freeform 89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0" name="Freeform 90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1" name="Freeform 91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2" name="Freeform 92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3" name="Freeform 93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4" name="Freeform 94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5" name="Freeform 95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6" name="Freeform 96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7" name="Freeform 97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8" name="Freeform 98"/>
            <p:cNvSpPr>
              <a:spLocks noChangeAspect="1"/>
            </p:cNvSpPr>
            <p:nvPr/>
          </p:nvSpPr>
          <p:spPr bwMode="auto">
            <a:xfrm rot="9246">
              <a:off x="-1348" y="4063"/>
              <a:ext cx="20" cy="54"/>
            </a:xfrm>
            <a:custGeom>
              <a:avLst/>
              <a:gdLst>
                <a:gd name="T0" fmla="*/ 2147483647 w 12"/>
                <a:gd name="T1" fmla="*/ 0 h 39"/>
                <a:gd name="T2" fmla="*/ 2147483647 w 12"/>
                <a:gd name="T3" fmla="*/ 1220257148 h 39"/>
                <a:gd name="T4" fmla="*/ 2147483647 w 12"/>
                <a:gd name="T5" fmla="*/ 2147483647 h 39"/>
                <a:gd name="T6" fmla="*/ 2147483647 w 12"/>
                <a:gd name="T7" fmla="*/ 2147483647 h 39"/>
                <a:gd name="T8" fmla="*/ 2147483647 w 12"/>
                <a:gd name="T9" fmla="*/ 2147483647 h 39"/>
                <a:gd name="T10" fmla="*/ 0 w 12"/>
                <a:gd name="T11" fmla="*/ 2147483647 h 39"/>
                <a:gd name="T12" fmla="*/ 0 w 12"/>
                <a:gd name="T13" fmla="*/ 2147483647 h 39"/>
                <a:gd name="T14" fmla="*/ 2147483647 w 12"/>
                <a:gd name="T15" fmla="*/ 2147483647 h 39"/>
                <a:gd name="T16" fmla="*/ 2147483647 w 12"/>
                <a:gd name="T17" fmla="*/ 2147483647 h 39"/>
                <a:gd name="T18" fmla="*/ 2147483647 w 12"/>
                <a:gd name="T19" fmla="*/ 2147483647 h 39"/>
                <a:gd name="T20" fmla="*/ 2147483647 w 12"/>
                <a:gd name="T21" fmla="*/ 2147483647 h 39"/>
                <a:gd name="T22" fmla="*/ 2147483647 w 12"/>
                <a:gd name="T23" fmla="*/ 2147483647 h 39"/>
                <a:gd name="T24" fmla="*/ 2147483647 w 12"/>
                <a:gd name="T25" fmla="*/ 2147483647 h 39"/>
                <a:gd name="T26" fmla="*/ 2147483647 w 12"/>
                <a:gd name="T27" fmla="*/ 2147483647 h 39"/>
                <a:gd name="T28" fmla="*/ 2147483647 w 12"/>
                <a:gd name="T29" fmla="*/ 2147483647 h 39"/>
                <a:gd name="T30" fmla="*/ 2147483647 w 12"/>
                <a:gd name="T31" fmla="*/ 0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"/>
                <a:gd name="T49" fmla="*/ 0 h 39"/>
                <a:gd name="T50" fmla="*/ 12 w 1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" h="39">
                  <a:moveTo>
                    <a:pt x="12" y="0"/>
                  </a:moveTo>
                  <a:lnTo>
                    <a:pt x="9" y="3"/>
                  </a:lnTo>
                  <a:lnTo>
                    <a:pt x="7" y="9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5" y="39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9" name="Freeform 99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0" name="Freeform 100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1" name="Freeform 101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2" name="Freeform 102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3" name="Freeform 103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4" name="Freeform 104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5" name="Freeform 105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6" name="Freeform 106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7" name="Freeform 107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8" name="Freeform 108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9" name="Freeform 109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0" name="Freeform 110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1" name="Freeform 111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2" name="Freeform 112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3" name="Freeform 113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4" name="Freeform 114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5" name="Freeform 115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6" name="Freeform 116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7" name="Freeform 117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8" name="Freeform 118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9" name="Freeform 119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0" name="Freeform 120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1" name="Freeform 121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2" name="Freeform 122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3" name="Freeform 123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4" name="Freeform 124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5" name="Freeform 125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6" name="Freeform 126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7" name="Freeform 127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8" name="Freeform 128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9" name="Freeform 129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0" name="Freeform 130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1" name="Freeform 131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2" name="Freeform 132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3" name="Freeform 133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4" name="Freeform 134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5" name="Freeform 135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6" name="Freeform 136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7" name="Freeform 137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8" name="Freeform 138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9" name="Freeform 139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0" name="Freeform 140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1" name="Freeform 141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2" name="Freeform 142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3" name="Freeform 143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4" name="Freeform 144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5" name="Freeform 145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6" name="Freeform 146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7" name="Freeform 147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8" name="Freeform 148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9" name="Freeform 149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0" name="Freeform 150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1" name="Freeform 151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2" name="Freeform 152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3" name="Freeform 153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4" name="Freeform 154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5" name="Freeform 155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6" name="Freeform 156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7" name="Freeform 157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8" name="Freeform 158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9" name="Freeform 159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0" name="Freeform 160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1" name="Freeform 161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2" name="Freeform 162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3" name="Freeform 163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4" name="Freeform 164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5" name="Freeform 165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6" name="Freeform 166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7" name="Freeform 167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8" name="Freeform 168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9" name="Freeform 169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0" name="Freeform 170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1" name="Rectangle 171"/>
            <p:cNvSpPr>
              <a:spLocks noChangeAspect="1" noChangeArrowheads="1"/>
            </p:cNvSpPr>
            <p:nvPr/>
          </p:nvSpPr>
          <p:spPr bwMode="auto">
            <a:xfrm rot="9246">
              <a:off x="353" y="2256"/>
              <a:ext cx="4" cy="2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512" name="Freeform 172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3" name="Freeform 173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4" name="Freeform 174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5" name="Freeform 175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6" name="Freeform 176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7" name="Freeform 177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8" name="Freeform 178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9" name="Freeform 179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0" name="Freeform 180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1" name="Freeform 181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2" name="Freeform 182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3" name="Freeform 183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4" name="Freeform 184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5" name="Freeform 185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6" name="Freeform 186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7" name="Freeform 187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8" name="Freeform 188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9" name="Freeform 189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0" name="Freeform 190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1" name="Freeform 191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2" name="Freeform 192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3" name="Freeform 193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4" name="Freeform 194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5" name="Freeform 195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6" name="Freeform 196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7" name="Freeform 197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8" name="Freeform 198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9" name="Freeform 199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0" name="Freeform 200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1" name="Freeform 201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2" name="Freeform 202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3" name="Freeform 203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4" name="Freeform 204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5" name="Freeform 205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6" name="Freeform 206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7" name="Freeform 207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8" name="Freeform 208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9" name="Freeform 209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0" name="Freeform 210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1" name="Freeform 211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2" name="Freeform 212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3" name="Freeform 213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4" name="Freeform 214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5" name="Freeform 215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6" name="Freeform 216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7" name="Freeform 217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8" name="Freeform 218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9" name="Freeform 219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pic>
        <p:nvPicPr>
          <p:cNvPr id="560" name="Picture 275" descr="アキタ本社建屋写真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583" y="3102589"/>
            <a:ext cx="1241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" name="AutoShape 276"/>
          <p:cNvSpPr>
            <a:spLocks noChangeArrowheads="1"/>
          </p:cNvSpPr>
          <p:nvPr/>
        </p:nvSpPr>
        <p:spPr bwMode="auto">
          <a:xfrm>
            <a:off x="234696" y="2550139"/>
            <a:ext cx="1443037" cy="527050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秋田事業所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en-US" altLang="ja-JP" sz="1200" dirty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秋田県秋田市</a:t>
            </a:r>
          </a:p>
        </p:txBody>
      </p:sp>
      <p:sp>
        <p:nvSpPr>
          <p:cNvPr id="562" name="Oval 279"/>
          <p:cNvSpPr>
            <a:spLocks noChangeArrowheads="1"/>
          </p:cNvSpPr>
          <p:nvPr/>
        </p:nvSpPr>
        <p:spPr bwMode="auto">
          <a:xfrm rot="9246">
            <a:off x="1865058" y="3302614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pic>
        <p:nvPicPr>
          <p:cNvPr id="563" name="Picture 280" descr="立川高松_外観北東面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8678" y="3431065"/>
            <a:ext cx="984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" name="Line 274"/>
          <p:cNvSpPr>
            <a:spLocks noChangeShapeType="1"/>
          </p:cNvSpPr>
          <p:nvPr/>
        </p:nvSpPr>
        <p:spPr bwMode="auto">
          <a:xfrm flipH="1" flipV="1">
            <a:off x="1898394" y="3826486"/>
            <a:ext cx="558801" cy="3592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65" name="Oval 315"/>
          <p:cNvSpPr>
            <a:spLocks noChangeArrowheads="1"/>
          </p:cNvSpPr>
          <p:nvPr/>
        </p:nvSpPr>
        <p:spPr bwMode="auto">
          <a:xfrm rot="9246">
            <a:off x="1820608" y="37661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grpSp>
        <p:nvGrpSpPr>
          <p:cNvPr id="566" name="Group 317"/>
          <p:cNvGrpSpPr>
            <a:grpSpLocks/>
          </p:cNvGrpSpPr>
          <p:nvPr/>
        </p:nvGrpSpPr>
        <p:grpSpPr bwMode="auto">
          <a:xfrm>
            <a:off x="1633705" y="4778989"/>
            <a:ext cx="773112" cy="993775"/>
            <a:chOff x="451" y="491"/>
            <a:chExt cx="154" cy="213"/>
          </a:xfrm>
        </p:grpSpPr>
        <p:pic>
          <p:nvPicPr>
            <p:cNvPr id="567" name="Picture 318" descr="DVC009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1" y="506"/>
              <a:ext cx="149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8" name="Rectangle 319"/>
            <p:cNvSpPr>
              <a:spLocks noChangeArrowheads="1"/>
            </p:cNvSpPr>
            <p:nvPr/>
          </p:nvSpPr>
          <p:spPr bwMode="auto">
            <a:xfrm>
              <a:off x="587" y="491"/>
              <a:ext cx="18" cy="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</p:grpSp>
      <p:sp>
        <p:nvSpPr>
          <p:cNvPr id="569" name="Line 274"/>
          <p:cNvSpPr>
            <a:spLocks noChangeShapeType="1"/>
          </p:cNvSpPr>
          <p:nvPr/>
        </p:nvSpPr>
        <p:spPr bwMode="auto">
          <a:xfrm flipV="1">
            <a:off x="1427052" y="3889988"/>
            <a:ext cx="115743" cy="18970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0" name="Oval 315"/>
          <p:cNvSpPr>
            <a:spLocks noChangeArrowheads="1"/>
          </p:cNvSpPr>
          <p:nvPr/>
        </p:nvSpPr>
        <p:spPr bwMode="auto">
          <a:xfrm rot="9246">
            <a:off x="1474533" y="38296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1" name="AutoShape 311"/>
          <p:cNvSpPr>
            <a:spLocks noChangeArrowheads="1"/>
          </p:cNvSpPr>
          <p:nvPr/>
        </p:nvSpPr>
        <p:spPr bwMode="auto">
          <a:xfrm>
            <a:off x="1380660" y="5787052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中部営業所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愛知県名古屋市</a:t>
            </a:r>
          </a:p>
        </p:txBody>
      </p:sp>
      <p:sp>
        <p:nvSpPr>
          <p:cNvPr id="572" name="Freeform 299"/>
          <p:cNvSpPr>
            <a:spLocks/>
          </p:cNvSpPr>
          <p:nvPr/>
        </p:nvSpPr>
        <p:spPr bwMode="auto">
          <a:xfrm>
            <a:off x="247396" y="3996352"/>
            <a:ext cx="1133475" cy="2066925"/>
          </a:xfrm>
          <a:custGeom>
            <a:avLst/>
            <a:gdLst>
              <a:gd name="T0" fmla="*/ 2147483647 w 714"/>
              <a:gd name="T1" fmla="*/ 0 h 1302"/>
              <a:gd name="T2" fmla="*/ 0 w 714"/>
              <a:gd name="T3" fmla="*/ 2147483647 h 1302"/>
              <a:gd name="T4" fmla="*/ 0 w 714"/>
              <a:gd name="T5" fmla="*/ 2147483647 h 1302"/>
              <a:gd name="T6" fmla="*/ 0 60000 65536"/>
              <a:gd name="T7" fmla="*/ 0 60000 65536"/>
              <a:gd name="T8" fmla="*/ 0 60000 65536"/>
              <a:gd name="T9" fmla="*/ 0 w 714"/>
              <a:gd name="T10" fmla="*/ 0 h 1302"/>
              <a:gd name="T11" fmla="*/ 714 w 714"/>
              <a:gd name="T12" fmla="*/ 1302 h 13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14" h="1302">
                <a:moveTo>
                  <a:pt x="714" y="0"/>
                </a:moveTo>
                <a:lnTo>
                  <a:pt x="0" y="714"/>
                </a:lnTo>
                <a:lnTo>
                  <a:pt x="0" y="1302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3" name="Oval 315"/>
          <p:cNvSpPr>
            <a:spLocks noChangeArrowheads="1"/>
          </p:cNvSpPr>
          <p:nvPr/>
        </p:nvSpPr>
        <p:spPr bwMode="auto">
          <a:xfrm rot="9246">
            <a:off x="1285621" y="392332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4" name="AutoShape 311"/>
          <p:cNvSpPr>
            <a:spLocks noChangeArrowheads="1"/>
          </p:cNvSpPr>
          <p:nvPr/>
        </p:nvSpPr>
        <p:spPr bwMode="auto">
          <a:xfrm>
            <a:off x="173714" y="5785464"/>
            <a:ext cx="1176348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関西営業所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大阪府大阪市</a:t>
            </a:r>
          </a:p>
        </p:txBody>
      </p:sp>
      <p:sp>
        <p:nvSpPr>
          <p:cNvPr id="575" name="Rectangle 305"/>
          <p:cNvSpPr>
            <a:spLocks noChangeArrowheads="1"/>
          </p:cNvSpPr>
          <p:nvPr/>
        </p:nvSpPr>
        <p:spPr bwMode="auto">
          <a:xfrm>
            <a:off x="125158" y="2429489"/>
            <a:ext cx="3748088" cy="4219575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76" name="Text Box 306"/>
          <p:cNvSpPr txBox="1">
            <a:spLocks noChangeArrowheads="1"/>
          </p:cNvSpPr>
          <p:nvPr/>
        </p:nvSpPr>
        <p:spPr bwMode="auto">
          <a:xfrm>
            <a:off x="833183" y="6363314"/>
            <a:ext cx="2317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</a:rPr>
              <a:t>本社／営業所／事業所　所在地</a:t>
            </a:r>
            <a:endParaRPr lang="en-US" altLang="ja-JP" sz="1200" dirty="0">
              <a:solidFill>
                <a:srgbClr val="000000"/>
              </a:solidFill>
            </a:endParaRPr>
          </a:p>
        </p:txBody>
      </p:sp>
      <p:sp>
        <p:nvSpPr>
          <p:cNvPr id="577" name="AutoShape 311"/>
          <p:cNvSpPr>
            <a:spLocks noChangeArrowheads="1"/>
          </p:cNvSpPr>
          <p:nvPr/>
        </p:nvSpPr>
        <p:spPr bwMode="auto">
          <a:xfrm>
            <a:off x="2414978" y="4168744"/>
            <a:ext cx="1376362" cy="508000"/>
          </a:xfrm>
          <a:prstGeom prst="bevel">
            <a:avLst>
              <a:gd name="adj" fmla="val 8796"/>
            </a:avLst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本社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ja-JP" altLang="en-US" sz="1200" dirty="0">
                <a:solidFill>
                  <a:prstClr val="white"/>
                </a:solidFill>
              </a:rPr>
              <a:t> 東京都立川市</a:t>
            </a:r>
          </a:p>
        </p:txBody>
      </p:sp>
      <p:sp>
        <p:nvSpPr>
          <p:cNvPr id="578" name="Text Box 155"/>
          <p:cNvSpPr txBox="1">
            <a:spLocks noChangeArrowheads="1"/>
          </p:cNvSpPr>
          <p:nvPr/>
        </p:nvSpPr>
        <p:spPr bwMode="auto">
          <a:xfrm>
            <a:off x="7500683" y="5140564"/>
            <a:ext cx="1584325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ﾃﾞﾊﾞｲｽ総合</a:t>
            </a:r>
            <a:endParaRPr lang="en-US" altLang="ja-JP" sz="1200" dirty="0" smtClean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ｴﾝｼﾞﾆｱﾘﾝｸﾞ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</a:t>
            </a:r>
          </a:p>
        </p:txBody>
      </p:sp>
      <p:sp>
        <p:nvSpPr>
          <p:cNvPr id="579" name="Oval 315"/>
          <p:cNvSpPr>
            <a:spLocks noChangeArrowheads="1"/>
          </p:cNvSpPr>
          <p:nvPr/>
        </p:nvSpPr>
        <p:spPr bwMode="auto">
          <a:xfrm rot="9246">
            <a:off x="1973008" y="371377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80" name="AutoShape 311"/>
          <p:cNvSpPr>
            <a:spLocks noChangeArrowheads="1"/>
          </p:cNvSpPr>
          <p:nvPr/>
        </p:nvSpPr>
        <p:spPr bwMode="auto">
          <a:xfrm>
            <a:off x="2196846" y="2760644"/>
            <a:ext cx="1600200" cy="508000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茨城営業所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茨城県ひたちなか市</a:t>
            </a:r>
          </a:p>
        </p:txBody>
      </p:sp>
      <p:sp>
        <p:nvSpPr>
          <p:cNvPr id="581" name="Line 274"/>
          <p:cNvSpPr>
            <a:spLocks noChangeShapeType="1"/>
          </p:cNvSpPr>
          <p:nvPr/>
        </p:nvSpPr>
        <p:spPr bwMode="auto">
          <a:xfrm flipH="1">
            <a:off x="2067055" y="3230880"/>
            <a:ext cx="249397" cy="48269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582" name="直線コネクタ 313"/>
          <p:cNvCxnSpPr>
            <a:cxnSpLocks noChangeShapeType="1"/>
          </p:cNvCxnSpPr>
          <p:nvPr/>
        </p:nvCxnSpPr>
        <p:spPr bwMode="auto">
          <a:xfrm flipH="1">
            <a:off x="3958970" y="1510887"/>
            <a:ext cx="1" cy="381410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3" name="Text Box 57"/>
          <p:cNvSpPr txBox="1">
            <a:spLocks noChangeArrowheads="1"/>
          </p:cNvSpPr>
          <p:nvPr/>
        </p:nvSpPr>
        <p:spPr bwMode="auto">
          <a:xfrm>
            <a:off x="4751133" y="5484769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（兼事業所長　高橋 孝）　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4" name="Rectangle 58"/>
          <p:cNvSpPr>
            <a:spLocks noChangeArrowheads="1"/>
          </p:cNvSpPr>
          <p:nvPr/>
        </p:nvSpPr>
        <p:spPr bwMode="auto">
          <a:xfrm>
            <a:off x="4741608" y="5752920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秋田</a:t>
            </a:r>
            <a:r>
              <a:rPr lang="ja-JP" altLang="en-US" sz="1800" dirty="0">
                <a:solidFill>
                  <a:srgbClr val="FFFFFF"/>
                </a:solidFill>
              </a:rPr>
              <a:t>事業所</a:t>
            </a:r>
          </a:p>
        </p:txBody>
      </p:sp>
      <p:sp>
        <p:nvSpPr>
          <p:cNvPr id="585" name="Text Box 59"/>
          <p:cNvSpPr txBox="1">
            <a:spLocks noChangeArrowheads="1"/>
          </p:cNvSpPr>
          <p:nvPr/>
        </p:nvSpPr>
        <p:spPr bwMode="auto">
          <a:xfrm>
            <a:off x="4868608" y="5743532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86" name="Text Box 155"/>
          <p:cNvSpPr txBox="1">
            <a:spLocks noChangeArrowheads="1"/>
          </p:cNvSpPr>
          <p:nvPr/>
        </p:nvSpPr>
        <p:spPr bwMode="auto">
          <a:xfrm>
            <a:off x="7530846" y="5730832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組込ｿﾌﾄ</a:t>
            </a:r>
            <a:r>
              <a:rPr lang="en-US" altLang="ja-JP" sz="1200" dirty="0">
                <a:solidFill>
                  <a:srgbClr val="1F497D">
                    <a:lumMod val="50000"/>
                  </a:srgbClr>
                </a:solidFill>
              </a:rPr>
              <a:t>/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ﾃﾞﾊﾞｲｽ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ｴﾝｼﾞﾆｱﾘﾝｸﾞ事業</a:t>
            </a:r>
          </a:p>
        </p:txBody>
      </p:sp>
      <p:sp>
        <p:nvSpPr>
          <p:cNvPr id="587" name="Text Box 57"/>
          <p:cNvSpPr txBox="1">
            <a:spLocks noChangeArrowheads="1"/>
          </p:cNvSpPr>
          <p:nvPr/>
        </p:nvSpPr>
        <p:spPr bwMode="auto">
          <a:xfrm>
            <a:off x="4751133" y="3399496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高橋 孝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8" name="Text Box 57"/>
          <p:cNvSpPr txBox="1">
            <a:spLocks noChangeArrowheads="1"/>
          </p:cNvSpPr>
          <p:nvPr/>
        </p:nvSpPr>
        <p:spPr bwMode="auto">
          <a:xfrm>
            <a:off x="4751133" y="4137183"/>
            <a:ext cx="2041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小林 正和 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90" name="Text Box 155"/>
          <p:cNvSpPr txBox="1">
            <a:spLocks noChangeArrowheads="1"/>
          </p:cNvSpPr>
          <p:nvPr/>
        </p:nvSpPr>
        <p:spPr bwMode="auto">
          <a:xfrm>
            <a:off x="7518146" y="4199973"/>
            <a:ext cx="1625854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ja-JP" sz="1200" dirty="0" err="1">
                <a:solidFill>
                  <a:prstClr val="black"/>
                </a:solidFill>
              </a:rPr>
              <a:t>IoT</a:t>
            </a:r>
            <a:r>
              <a:rPr lang="ja-JP" altLang="en-US" sz="1200" dirty="0">
                <a:solidFill>
                  <a:prstClr val="black"/>
                </a:solidFill>
              </a:rPr>
              <a:t>ｿﾘｭｰｼｮﾝ、ｲﾝﾌﾗ</a:t>
            </a:r>
            <a:r>
              <a:rPr lang="ja-JP" altLang="en-US" sz="1200" dirty="0" smtClean="0">
                <a:solidFill>
                  <a:prstClr val="black"/>
                </a:solidFill>
              </a:rPr>
              <a:t>等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ｴﾝｼﾞﾆｱﾘﾝｸﾞ</a:t>
            </a:r>
            <a:r>
              <a:rPr lang="ja-JP" altLang="en-US" sz="1200" dirty="0">
                <a:solidFill>
                  <a:prstClr val="black"/>
                </a:solidFill>
              </a:rPr>
              <a:t>事業並び</a:t>
            </a:r>
            <a:r>
              <a:rPr lang="ja-JP" altLang="en-US" sz="1200" dirty="0" smtClean="0">
                <a:solidFill>
                  <a:prstClr val="black"/>
                </a:solidFill>
              </a:rPr>
              <a:t>に</a:t>
            </a:r>
            <a:r>
              <a:rPr lang="ja-JP" altLang="en-US" sz="1200" dirty="0">
                <a:solidFill>
                  <a:prstClr val="black"/>
                </a:solidFill>
              </a:rPr>
              <a:t>ｼｽﾃﾑ、ｿﾌﾄ製品及び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関連ｴﾝｼﾞﾆｱﾘﾝｸﾞ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591" name="Text Box 155"/>
          <p:cNvSpPr txBox="1">
            <a:spLocks noChangeArrowheads="1"/>
          </p:cNvSpPr>
          <p:nvPr/>
        </p:nvSpPr>
        <p:spPr bwMode="auto">
          <a:xfrm>
            <a:off x="7540371" y="2364446"/>
            <a:ext cx="1074737" cy="28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7200" rIns="18000" bIns="1800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営業</a:t>
            </a:r>
          </a:p>
        </p:txBody>
      </p:sp>
      <p:sp>
        <p:nvSpPr>
          <p:cNvPr id="592" name="Text Box 49"/>
          <p:cNvSpPr txBox="1">
            <a:spLocks noChangeArrowheads="1"/>
          </p:cNvSpPr>
          <p:nvPr/>
        </p:nvSpPr>
        <p:spPr bwMode="auto">
          <a:xfrm>
            <a:off x="4695571" y="4365476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chemeClr val="bg1"/>
                </a:solidFill>
                <a:latin typeface="HGPｺﾞｼｯｸE"/>
              </a:rPr>
              <a:t>ＩｏＴソリューション</a:t>
            </a:r>
            <a:r>
              <a:rPr lang="ja-JP" altLang="en-US" sz="1800" dirty="0" smtClean="0">
                <a:solidFill>
                  <a:schemeClr val="bg1"/>
                </a:solidFill>
                <a:latin typeface="HGPｺﾞｼｯｸE"/>
              </a:rPr>
              <a:t>事業部</a:t>
            </a:r>
            <a:endParaRPr lang="ja-JP" altLang="en-US" sz="1800" dirty="0">
              <a:solidFill>
                <a:schemeClr val="bg1"/>
              </a:solidFill>
              <a:latin typeface="HGPｺﾞｼｯｸE"/>
            </a:endParaRPr>
          </a:p>
        </p:txBody>
      </p:sp>
      <p:sp>
        <p:nvSpPr>
          <p:cNvPr id="595" name="Text Box 155"/>
          <p:cNvSpPr txBox="1">
            <a:spLocks noChangeArrowheads="1"/>
          </p:cNvSpPr>
          <p:nvPr/>
        </p:nvSpPr>
        <p:spPr bwMode="auto">
          <a:xfrm>
            <a:off x="7486396" y="2950786"/>
            <a:ext cx="1584325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事業の管掌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ﾌﾟﾛｼﾞｪｸﾄ・事業部連携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品証・調達　</a:t>
            </a:r>
          </a:p>
        </p:txBody>
      </p:sp>
      <p:pic>
        <p:nvPicPr>
          <p:cNvPr id="596" name="Picture 3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88672" y="820372"/>
            <a:ext cx="563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7" name="直線コネクタ 596"/>
          <p:cNvCxnSpPr/>
          <p:nvPr/>
        </p:nvCxnSpPr>
        <p:spPr bwMode="auto">
          <a:xfrm flipH="1">
            <a:off x="4497138" y="4467765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01" name="Rectangle 58"/>
          <p:cNvSpPr>
            <a:spLocks noChangeArrowheads="1"/>
          </p:cNvSpPr>
          <p:nvPr/>
        </p:nvSpPr>
        <p:spPr bwMode="auto">
          <a:xfrm>
            <a:off x="4751133" y="6307454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2000" dirty="0" smtClean="0">
                <a:solidFill>
                  <a:prstClr val="white"/>
                </a:solidFill>
              </a:rPr>
              <a:t>中部</a:t>
            </a:r>
            <a:r>
              <a:rPr lang="ja-JP" altLang="en-US" sz="1800" dirty="0" smtClean="0">
                <a:solidFill>
                  <a:prstClr val="white"/>
                </a:solidFill>
              </a:rPr>
              <a:t>事業所</a:t>
            </a:r>
            <a:endParaRPr lang="ja-JP" altLang="en-US" sz="1800" dirty="0">
              <a:solidFill>
                <a:prstClr val="white"/>
              </a:solidFill>
            </a:endParaRPr>
          </a:p>
        </p:txBody>
      </p:sp>
      <p:sp>
        <p:nvSpPr>
          <p:cNvPr id="602" name="Text Box 155"/>
          <p:cNvSpPr txBox="1">
            <a:spLocks noChangeArrowheads="1"/>
          </p:cNvSpPr>
          <p:nvPr/>
        </p:nvSpPr>
        <p:spPr bwMode="auto">
          <a:xfrm>
            <a:off x="7540371" y="6290938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車載組込ｿﾌﾄ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ｴﾝｼﾞﾆｱﾘﾝｸﾞ事業</a:t>
            </a:r>
          </a:p>
        </p:txBody>
      </p:sp>
      <p:sp>
        <p:nvSpPr>
          <p:cNvPr id="604" name="AutoShape 311"/>
          <p:cNvSpPr>
            <a:spLocks noChangeArrowheads="1"/>
          </p:cNvSpPr>
          <p:nvPr/>
        </p:nvSpPr>
        <p:spPr bwMode="auto">
          <a:xfrm>
            <a:off x="2509432" y="4888824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 smtClean="0">
                <a:solidFill>
                  <a:prstClr val="white"/>
                </a:solidFill>
              </a:rPr>
              <a:t>中部事業所</a:t>
            </a:r>
            <a:endParaRPr lang="en-US" altLang="ja-JP" sz="1200" dirty="0" smtClean="0">
              <a:solidFill>
                <a:prstClr val="white"/>
              </a:solidFill>
            </a:endParaRPr>
          </a:p>
          <a:p>
            <a:r>
              <a:rPr lang="en-US" altLang="ja-JP" sz="1200" dirty="0" smtClean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愛知県刈谷市</a:t>
            </a:r>
          </a:p>
        </p:txBody>
      </p:sp>
      <p:sp>
        <p:nvSpPr>
          <p:cNvPr id="605" name="Line 274"/>
          <p:cNvSpPr>
            <a:spLocks noChangeShapeType="1"/>
          </p:cNvSpPr>
          <p:nvPr/>
        </p:nvSpPr>
        <p:spPr bwMode="auto">
          <a:xfrm flipH="1" flipV="1">
            <a:off x="1708003" y="3997331"/>
            <a:ext cx="801428" cy="891492"/>
          </a:xfrm>
          <a:prstGeom prst="line">
            <a:avLst/>
          </a:prstGeom>
          <a:noFill/>
          <a:ln w="28575">
            <a:solidFill>
              <a:srgbClr val="BA4E5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07" name="Oval 279"/>
          <p:cNvSpPr>
            <a:spLocks noChangeArrowheads="1"/>
          </p:cNvSpPr>
          <p:nvPr/>
        </p:nvSpPr>
        <p:spPr bwMode="auto">
          <a:xfrm rot="9246">
            <a:off x="1588110" y="3883235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sp>
        <p:nvSpPr>
          <p:cNvPr id="608" name="Text Box 57"/>
          <p:cNvSpPr txBox="1">
            <a:spLocks noChangeArrowheads="1"/>
          </p:cNvSpPr>
          <p:nvPr/>
        </p:nvSpPr>
        <p:spPr bwMode="auto">
          <a:xfrm>
            <a:off x="4751133" y="6040952"/>
            <a:ext cx="26019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1200" b="0">
                <a:solidFill>
                  <a:schemeClr val="tx2">
                    <a:lumMod val="50000"/>
                  </a:schemeClr>
                </a:solidFill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 smtClean="0">
                <a:solidFill>
                  <a:prstClr val="black"/>
                </a:solidFill>
              </a:rPr>
              <a:t>（</a:t>
            </a:r>
            <a:r>
              <a:rPr lang="ja-JP" altLang="en-US" dirty="0">
                <a:solidFill>
                  <a:prstClr val="black"/>
                </a:solidFill>
              </a:rPr>
              <a:t>副事業部長兼事業所長　高橋　</a:t>
            </a:r>
            <a:r>
              <a:rPr lang="ja-JP" altLang="en-US" dirty="0" smtClean="0">
                <a:solidFill>
                  <a:prstClr val="black"/>
                </a:solidFill>
              </a:rPr>
              <a:t>久）</a:t>
            </a:r>
            <a:r>
              <a:rPr lang="ja-JP" altLang="en-US" dirty="0">
                <a:solidFill>
                  <a:prstClr val="black"/>
                </a:solidFill>
              </a:rPr>
              <a:t>　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09" name="Text Box 19"/>
          <p:cNvSpPr txBox="1">
            <a:spLocks noChangeArrowheads="1"/>
          </p:cNvSpPr>
          <p:nvPr/>
        </p:nvSpPr>
        <p:spPr bwMode="auto">
          <a:xfrm>
            <a:off x="3887924" y="908720"/>
            <a:ext cx="4790101" cy="2517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  <a:miter lim="800000"/>
            <a:headEnd/>
            <a:tailEnd/>
          </a:ln>
        </p:spPr>
        <p:txBody>
          <a:bodyPr wrap="square" tIns="18000" bIns="18000">
            <a:spAutoFit/>
          </a:bodyPr>
          <a:lstStyle/>
          <a:p>
            <a:pPr algn="ctr"/>
            <a:r>
              <a:rPr lang="ja-JP" altLang="en-US" sz="1400" dirty="0" smtClean="0">
                <a:solidFill>
                  <a:prstClr val="black"/>
                </a:solidFill>
                <a:latin typeface="Times New Roman" pitchFamily="18" charset="0"/>
              </a:rPr>
              <a:t>４事業部 </a:t>
            </a:r>
            <a:r>
              <a:rPr lang="ja-JP" altLang="en-US" sz="1400" b="1" dirty="0" smtClean="0">
                <a:solidFill>
                  <a:prstClr val="black"/>
                </a:solidFill>
                <a:latin typeface="Times New Roman" pitchFamily="18" charset="0"/>
              </a:rPr>
              <a:t>⇒ 分野毎の事業推進</a:t>
            </a:r>
            <a:r>
              <a:rPr lang="ja-JP" altLang="en-US" sz="1400" dirty="0" smtClean="0">
                <a:solidFill>
                  <a:prstClr val="black"/>
                </a:solidFill>
                <a:latin typeface="Times New Roman" pitchFamily="18" charset="0"/>
              </a:rPr>
              <a:t>体制強化し、３事業部体制へ</a:t>
            </a:r>
            <a:endParaRPr lang="ja-JP" altLang="en-US" sz="1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cxnSp>
        <p:nvCxnSpPr>
          <p:cNvPr id="610" name="直線コネクタ 609"/>
          <p:cNvCxnSpPr/>
          <p:nvPr/>
        </p:nvCxnSpPr>
        <p:spPr bwMode="auto">
          <a:xfrm flipH="1">
            <a:off x="4497138" y="3753130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1" name="直線コネクタ 610"/>
          <p:cNvCxnSpPr/>
          <p:nvPr/>
        </p:nvCxnSpPr>
        <p:spPr bwMode="auto">
          <a:xfrm flipH="1">
            <a:off x="4497138" y="3150883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2" name="直線コネクタ 611"/>
          <p:cNvCxnSpPr/>
          <p:nvPr/>
        </p:nvCxnSpPr>
        <p:spPr bwMode="auto">
          <a:xfrm flipV="1">
            <a:off x="4497138" y="3146120"/>
            <a:ext cx="0" cy="2098006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3" name="直線コネクタ 612"/>
          <p:cNvCxnSpPr/>
          <p:nvPr/>
        </p:nvCxnSpPr>
        <p:spPr bwMode="auto">
          <a:xfrm flipV="1">
            <a:off x="4390521" y="3890433"/>
            <a:ext cx="0" cy="2571803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4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414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2"/>
          <p:cNvSpPr>
            <a:spLocks noChangeShapeType="1"/>
          </p:cNvSpPr>
          <p:nvPr/>
        </p:nvSpPr>
        <p:spPr bwMode="auto">
          <a:xfrm>
            <a:off x="470368" y="3423821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498474" y="1441221"/>
            <a:ext cx="3174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　事業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   ：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高橋 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孝　　</a:t>
            </a:r>
            <a:endParaRPr lang="en-US" altLang="ja-JP" sz="1200" b="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副事業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部長：高橋 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久</a:t>
            </a:r>
            <a:r>
              <a:rPr lang="ja-JP" altLang="en-US" sz="1200" b="0" dirty="0">
                <a:solidFill>
                  <a:prstClr val="black"/>
                </a:solidFill>
              </a:rPr>
              <a:t>	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8817163" y="6545263"/>
            <a:ext cx="276037" cy="307777"/>
          </a:xfrm>
        </p:spPr>
        <p:txBody>
          <a:bodyPr/>
          <a:lstStyle/>
          <a:p>
            <a:pPr>
              <a:defRPr/>
            </a:pPr>
            <a:fld id="{52324535-189D-4F51-968D-78EB12B6C993}" type="slidenum">
              <a:rPr lang="en-US" altLang="ja-JP" sz="1400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altLang="ja-JP" sz="1400" dirty="0">
              <a:solidFill>
                <a:prstClr val="black"/>
              </a:solidFill>
            </a:endParaRPr>
          </a:p>
        </p:txBody>
      </p:sp>
      <p:sp>
        <p:nvSpPr>
          <p:cNvPr id="3" name="Line 12"/>
          <p:cNvSpPr>
            <a:spLocks noChangeShapeType="1"/>
          </p:cNvSpPr>
          <p:nvPr/>
        </p:nvSpPr>
        <p:spPr bwMode="auto">
          <a:xfrm flipV="1">
            <a:off x="481743" y="5647770"/>
            <a:ext cx="316116" cy="13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68338" y="1934186"/>
            <a:ext cx="3006725" cy="3460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</a:t>
            </a:r>
            <a:r>
              <a:rPr lang="en-US" altLang="ja-JP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1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組込ソリューション設計部</a:t>
            </a: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470368" y="2107224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 flipH="1">
            <a:off x="467544" y="1461252"/>
            <a:ext cx="0" cy="19745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5489658" y="1434358"/>
            <a:ext cx="0" cy="38321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>
            <a:off x="486994" y="496063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10" name="Line 24"/>
          <p:cNvSpPr>
            <a:spLocks noChangeShapeType="1"/>
          </p:cNvSpPr>
          <p:nvPr/>
        </p:nvSpPr>
        <p:spPr bwMode="auto">
          <a:xfrm>
            <a:off x="5496008" y="395203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289494" y="3968340"/>
            <a:ext cx="3033838" cy="376238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ja-JP" altLang="en-US" dirty="0">
                <a:solidFill>
                  <a:prstClr val="white"/>
                </a:solidFill>
              </a:rPr>
              <a:t>デバイスソリューション事業部</a:t>
            </a: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5723327" y="1963629"/>
            <a:ext cx="2871788" cy="3381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ソフト製品設計部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251520" y="1124545"/>
            <a:ext cx="3071812" cy="369888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lang="ja-JP" altLang="en-US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478691" y="6294740"/>
            <a:ext cx="29227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21" name="Text Box 45"/>
          <p:cNvSpPr txBox="1">
            <a:spLocks noChangeArrowheads="1"/>
          </p:cNvSpPr>
          <p:nvPr/>
        </p:nvSpPr>
        <p:spPr bwMode="auto">
          <a:xfrm>
            <a:off x="193675" y="-4445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endParaRPr lang="en-US" altLang="ja-JP" sz="5000" i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719517" y="6431170"/>
            <a:ext cx="31400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：樋口 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学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719517" y="5762561"/>
            <a:ext cx="37347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：飯森　英和</a:t>
            </a:r>
            <a:endParaRPr lang="ja-JP" altLang="en-US" sz="1200" b="0" dirty="0">
              <a:solidFill>
                <a:prstClr val="black"/>
              </a:solidFill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719517" y="5104795"/>
            <a:ext cx="291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：小倉　建治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5725118" y="4121465"/>
            <a:ext cx="299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：林　義生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645888" y="4298907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事業部長　 ：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森重 隆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春</a:t>
            </a:r>
            <a:endParaRPr lang="en-US" altLang="ja-JP" sz="1200" b="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主管技師長：平岡 徹　</a:t>
            </a:r>
            <a:endParaRPr lang="en-US" altLang="ja-JP" sz="1200" b="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668338" y="2584268"/>
            <a:ext cx="3006725" cy="3460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</a:t>
            </a:r>
            <a:r>
              <a:rPr lang="en-US" altLang="ja-JP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2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組込ソリューション設計部</a:t>
            </a: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470368" y="2696186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668338" y="3234349"/>
            <a:ext cx="3006725" cy="3460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</a:t>
            </a:r>
            <a:r>
              <a:rPr lang="en-US" altLang="ja-JP" b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3</a:t>
            </a:r>
            <a:r>
              <a:rPr lang="ja-JP" altLang="en-US" b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組込ソリューション設計部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498474" y="2885008"/>
            <a:ext cx="28924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　部長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：</a:t>
            </a:r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関　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伸尋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498475" y="3536719"/>
            <a:ext cx="3260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　　部長：石井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聡</a:t>
            </a:r>
            <a:endParaRPr lang="ja-JP" altLang="en-US" sz="1200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467544" y="2230392"/>
            <a:ext cx="1993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　部長：高橋　富士雄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5257958" y="1124545"/>
            <a:ext cx="3071812" cy="369887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lang="ja-JP" altLang="en-US" dirty="0">
                <a:solidFill>
                  <a:prstClr val="white"/>
                </a:solidFill>
              </a:rPr>
              <a:t>ＩｏＴソリューション</a:t>
            </a:r>
            <a:r>
              <a:rPr lang="ja-JP" altLang="en-US" dirty="0" smtClean="0">
                <a:solidFill>
                  <a:prstClr val="white"/>
                </a:solidFill>
              </a:rPr>
              <a:t>事業部</a:t>
            </a: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>
            <a:off x="479226" y="4346454"/>
            <a:ext cx="0" cy="19572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5525661" y="1439383"/>
            <a:ext cx="3459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　事業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   ：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小林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正和</a:t>
            </a:r>
            <a:endParaRPr lang="en-US" altLang="ja-JP" sz="1200" b="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副事業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：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笠間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貴</a:t>
            </a:r>
            <a:endParaRPr lang="ja-JP" altLang="en-US" sz="1200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5707188" y="2251094"/>
            <a:ext cx="34369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部長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：森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　竹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雄</a:t>
            </a:r>
            <a:endParaRPr lang="en-US" altLang="ja-JP" sz="1200" b="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45" name="Text Box 34"/>
          <p:cNvSpPr txBox="1">
            <a:spLocks noChangeArrowheads="1"/>
          </p:cNvSpPr>
          <p:nvPr/>
        </p:nvSpPr>
        <p:spPr bwMode="auto">
          <a:xfrm>
            <a:off x="716816" y="4816619"/>
            <a:ext cx="3124845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第１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デバイス</a:t>
            </a:r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ソリューション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設計部</a:t>
            </a:r>
          </a:p>
        </p:txBody>
      </p:sp>
      <p:sp>
        <p:nvSpPr>
          <p:cNvPr id="46" name="Line 12"/>
          <p:cNvSpPr>
            <a:spLocks noChangeShapeType="1"/>
          </p:cNvSpPr>
          <p:nvPr/>
        </p:nvSpPr>
        <p:spPr bwMode="auto">
          <a:xfrm>
            <a:off x="5496008" y="211159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47" name="Line 12"/>
          <p:cNvSpPr>
            <a:spLocks noChangeShapeType="1"/>
          </p:cNvSpPr>
          <p:nvPr/>
        </p:nvSpPr>
        <p:spPr bwMode="auto">
          <a:xfrm>
            <a:off x="5484414" y="2776427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5707188" y="3503072"/>
            <a:ext cx="34369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：三浦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与佳</a:t>
            </a:r>
            <a:endParaRPr lang="en-US" altLang="ja-JP" sz="1200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0" name="Text Box 35"/>
          <p:cNvSpPr txBox="1">
            <a:spLocks noChangeArrowheads="1"/>
          </p:cNvSpPr>
          <p:nvPr/>
        </p:nvSpPr>
        <p:spPr bwMode="auto">
          <a:xfrm>
            <a:off x="5723327" y="2584664"/>
            <a:ext cx="2871788" cy="3381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製品ソリューション設計部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5723327" y="3827150"/>
            <a:ext cx="2871788" cy="3381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ＣＩＭシステム設計部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5723327" y="3205699"/>
            <a:ext cx="2871788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システム製品設計部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5496008" y="3398043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716153" y="2872483"/>
            <a:ext cx="34369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部長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：</a:t>
            </a:r>
            <a:r>
              <a:rPr lang="ja-JP" altLang="en-US" sz="1200" b="0" dirty="0">
                <a:solidFill>
                  <a:prstClr val="black"/>
                </a:solidFill>
                <a:latin typeface="HGPｺﾞｼｯｸE"/>
                <a:ea typeface="HGPｺﾞｼｯｸE"/>
              </a:rPr>
              <a:t>伊藤　</a:t>
            </a:r>
            <a:r>
              <a:rPr lang="ja-JP" altLang="en-US" sz="1200" b="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優</a:t>
            </a:r>
            <a:endParaRPr lang="ja-JP" altLang="en-US" sz="1200" b="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56" name="タイトル 6"/>
          <p:cNvSpPr>
            <a:spLocks/>
          </p:cNvSpPr>
          <p:nvPr/>
        </p:nvSpPr>
        <p:spPr bwMode="auto">
          <a:xfrm>
            <a:off x="386777" y="177205"/>
            <a:ext cx="4100803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</a:t>
            </a:r>
            <a:r>
              <a:rPr lang="ja-JP" altLang="en-US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３．事業部</a:t>
            </a:r>
            <a:r>
              <a:rPr lang="ja-JP" altLang="en-US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体制 </a:t>
            </a:r>
            <a:r>
              <a:rPr lang="en-US" altLang="ja-JP" sz="1800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(2016</a:t>
            </a:r>
            <a:r>
              <a:rPr lang="ja-JP" altLang="en-US" sz="1800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</a:t>
            </a:r>
            <a:r>
              <a:rPr lang="en-US" altLang="ja-JP" sz="1800" dirty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4</a:t>
            </a:r>
            <a:r>
              <a:rPr lang="ja-JP" altLang="en-US" sz="1800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月～</a:t>
            </a:r>
            <a:r>
              <a:rPr lang="en-US" altLang="ja-JP" sz="1800" dirty="0" smtClean="0">
                <a:solidFill>
                  <a:srgbClr val="1C1C1C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auto">
          <a:xfrm>
            <a:off x="5725118" y="4741710"/>
            <a:ext cx="299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：蠣崎</a:t>
            </a:r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聰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9" name="Text Box 35"/>
          <p:cNvSpPr txBox="1">
            <a:spLocks noChangeArrowheads="1"/>
          </p:cNvSpPr>
          <p:nvPr/>
        </p:nvSpPr>
        <p:spPr bwMode="auto">
          <a:xfrm>
            <a:off x="5723327" y="4448185"/>
            <a:ext cx="2871788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インフラプラットフォーム設計部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5725118" y="5361955"/>
            <a:ext cx="2997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部長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：平山</a:t>
            </a:r>
            <a:r>
              <a:rPr lang="ja-JP" altLang="en-US" sz="1200" b="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 b="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裕之</a:t>
            </a:r>
            <a:endParaRPr lang="ja-JP" altLang="en-US" sz="1200" b="0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5723327" y="5069635"/>
            <a:ext cx="2871788" cy="3381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情報ソリューション設計部</a:t>
            </a:r>
            <a:endParaRPr lang="ja-JP" altLang="en-US" b="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2" name="Line 24"/>
          <p:cNvSpPr>
            <a:spLocks noChangeShapeType="1"/>
          </p:cNvSpPr>
          <p:nvPr/>
        </p:nvSpPr>
        <p:spPr bwMode="auto">
          <a:xfrm>
            <a:off x="5496008" y="46092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>
            <a:off x="5496008" y="525696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4" name="Text Box 34"/>
          <p:cNvSpPr txBox="1">
            <a:spLocks noChangeArrowheads="1"/>
          </p:cNvSpPr>
          <p:nvPr/>
        </p:nvSpPr>
        <p:spPr bwMode="auto">
          <a:xfrm>
            <a:off x="716816" y="5478607"/>
            <a:ext cx="3124845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</a:t>
            </a:r>
            <a:r>
              <a:rPr lang="en-US" altLang="ja-JP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2</a:t>
            </a:r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デバイスソリューション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設計部</a:t>
            </a:r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716816" y="6140594"/>
            <a:ext cx="3124845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第</a:t>
            </a:r>
            <a:r>
              <a:rPr lang="en-US" altLang="ja-JP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3</a:t>
            </a:r>
            <a:r>
              <a:rPr lang="ja-JP" altLang="en-US" b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デバイスソリューション</a:t>
            </a:r>
            <a:r>
              <a:rPr lang="ja-JP" altLang="en-US" b="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設計部</a:t>
            </a:r>
          </a:p>
        </p:txBody>
      </p:sp>
      <p:sp>
        <p:nvSpPr>
          <p:cNvPr id="55" name="Text Box 39"/>
          <p:cNvSpPr txBox="1">
            <a:spLocks noChangeArrowheads="1"/>
          </p:cNvSpPr>
          <p:nvPr/>
        </p:nvSpPr>
        <p:spPr bwMode="auto">
          <a:xfrm>
            <a:off x="3646074" y="2453717"/>
            <a:ext cx="130837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中部圏車載ソフト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カメラ応用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中部事業所</a:t>
            </a:r>
            <a:endParaRPr lang="ja-JP" altLang="en-US" sz="1200" b="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6" name="Text Box 39"/>
          <p:cNvSpPr txBox="1">
            <a:spLocks noChangeArrowheads="1"/>
          </p:cNvSpPr>
          <p:nvPr/>
        </p:nvSpPr>
        <p:spPr bwMode="auto">
          <a:xfrm>
            <a:off x="3654700" y="3146980"/>
            <a:ext cx="107914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関東圏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日立グループ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車載ソフト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3632173" y="1912794"/>
            <a:ext cx="13083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関西圏車載</a:t>
            </a:r>
            <a:r>
              <a:rPr lang="ja-JP" altLang="en-US" sz="1200" b="0" dirty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ソフト</a:t>
            </a:r>
            <a:endParaRPr lang="en-US" altLang="ja-JP" sz="1200" b="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秋田事業所</a:t>
            </a:r>
            <a:endParaRPr lang="ja-JP" altLang="en-US" sz="1200" b="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8" name="Text Box 39"/>
          <p:cNvSpPr txBox="1">
            <a:spLocks noChangeArrowheads="1"/>
          </p:cNvSpPr>
          <p:nvPr/>
        </p:nvSpPr>
        <p:spPr bwMode="auto">
          <a:xfrm>
            <a:off x="3833207" y="5524423"/>
            <a:ext cx="14334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車載</a:t>
            </a:r>
            <a:r>
              <a:rPr lang="en-US" altLang="ja-JP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Mixed-LSI</a:t>
            </a: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endParaRPr lang="ja-JP" altLang="en-US" sz="1200" b="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9" name="Text Box 39"/>
          <p:cNvSpPr txBox="1">
            <a:spLocks noChangeArrowheads="1"/>
          </p:cNvSpPr>
          <p:nvPr/>
        </p:nvSpPr>
        <p:spPr bwMode="auto">
          <a:xfrm>
            <a:off x="3833207" y="6188502"/>
            <a:ext cx="1425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ja-JP" sz="1200" b="0" dirty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SOC</a:t>
            </a: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マイコンボード設計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3833207" y="4798668"/>
            <a:ext cx="10647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altLang="ja-JP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ADAS</a:t>
            </a: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関連</a:t>
            </a:r>
            <a:endParaRPr lang="en-US" altLang="ja-JP" sz="1200" b="0" dirty="0" smtClean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ts val="1200"/>
              </a:lnSpc>
            </a:pPr>
            <a:r>
              <a:rPr lang="ja-JP" altLang="en-US" sz="1200" b="0" dirty="0" smtClean="0">
                <a:solidFill>
                  <a:srgbClr val="0000FF"/>
                </a:solidFill>
                <a:latin typeface="HGPｺﾞｼｯｸE" pitchFamily="50" charset="-128"/>
                <a:ea typeface="HGPｺﾞｼｯｸE" pitchFamily="50" charset="-128"/>
              </a:rPr>
              <a:t>デバイス設計</a:t>
            </a:r>
            <a:endParaRPr lang="ja-JP" altLang="en-US" sz="1200" b="0" dirty="0">
              <a:solidFill>
                <a:srgbClr val="0000FF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886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角丸四角形 32"/>
          <p:cNvSpPr/>
          <p:nvPr/>
        </p:nvSpPr>
        <p:spPr bwMode="auto">
          <a:xfrm>
            <a:off x="95250" y="2859741"/>
            <a:ext cx="2962275" cy="3626784"/>
          </a:xfrm>
          <a:prstGeom prst="roundRect">
            <a:avLst>
              <a:gd name="adj" fmla="val 521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4" name="角丸四角形 3"/>
          <p:cNvSpPr/>
          <p:nvPr/>
        </p:nvSpPr>
        <p:spPr bwMode="auto">
          <a:xfrm>
            <a:off x="6105525" y="2832847"/>
            <a:ext cx="2962275" cy="3644152"/>
          </a:xfrm>
          <a:prstGeom prst="roundRect">
            <a:avLst>
              <a:gd name="adj" fmla="val 521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 bwMode="auto">
          <a:xfrm>
            <a:off x="2614830" y="4670986"/>
            <a:ext cx="3715966" cy="1070046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4250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latin typeface="+mn-lt"/>
                <a:ea typeface="HGPｺﾞｼｯｸE" pitchFamily="50" charset="-128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4</a:t>
            </a:fld>
            <a:endParaRPr lang="en-US" altLang="ja-JP" sz="1400" dirty="0">
              <a:latin typeface="+mn-lt"/>
              <a:ea typeface="HGPｺﾞｼｯｸE" pitchFamily="50" charset="-128"/>
              <a:cs typeface="Arial" pitchFamily="34" charset="0"/>
            </a:endParaRPr>
          </a:p>
        </p:txBody>
      </p:sp>
      <p:graphicFrame>
        <p:nvGraphicFramePr>
          <p:cNvPr id="18" name="グラフ 17"/>
          <p:cNvGraphicFramePr/>
          <p:nvPr>
            <p:extLst>
              <p:ext uri="{D42A27DB-BD31-4B8C-83A1-F6EECF244321}">
                <p14:modId xmlns:p14="http://schemas.microsoft.com/office/powerpoint/2010/main" val="2657836639"/>
              </p:ext>
            </p:extLst>
          </p:nvPr>
        </p:nvGraphicFramePr>
        <p:xfrm>
          <a:off x="994860" y="1170645"/>
          <a:ext cx="73088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正方形/長方形 33"/>
          <p:cNvSpPr/>
          <p:nvPr/>
        </p:nvSpPr>
        <p:spPr bwMode="auto">
          <a:xfrm>
            <a:off x="1533042" y="954841"/>
            <a:ext cx="2304256" cy="432048"/>
          </a:xfrm>
          <a:prstGeom prst="rect">
            <a:avLst/>
          </a:prstGeom>
          <a:gradFill flip="none" rotWithShape="1">
            <a:gsLst>
              <a:gs pos="0">
                <a:srgbClr val="03D4A8">
                  <a:alpha val="49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bg1"/>
                </a:solidFill>
              </a:rPr>
              <a:t>設計受託：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89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％</a:t>
            </a:r>
          </a:p>
        </p:txBody>
      </p:sp>
      <p:sp>
        <p:nvSpPr>
          <p:cNvPr id="38" name="Text Box 3682"/>
          <p:cNvSpPr txBox="1">
            <a:spLocks noChangeArrowheads="1"/>
          </p:cNvSpPr>
          <p:nvPr/>
        </p:nvSpPr>
        <p:spPr bwMode="auto">
          <a:xfrm>
            <a:off x="1943180" y="1604242"/>
            <a:ext cx="1044116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　販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9" name="Text Box 3682"/>
          <p:cNvSpPr txBox="1">
            <a:spLocks noChangeArrowheads="1"/>
          </p:cNvSpPr>
          <p:nvPr/>
        </p:nvSpPr>
        <p:spPr bwMode="auto">
          <a:xfrm>
            <a:off x="6514701" y="1622170"/>
            <a:ext cx="2731790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情報・通信分野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0" name="Text Box 3682"/>
          <p:cNvSpPr txBox="1">
            <a:spLocks noChangeArrowheads="1"/>
          </p:cNvSpPr>
          <p:nvPr/>
        </p:nvSpPr>
        <p:spPr bwMode="auto">
          <a:xfrm>
            <a:off x="7130181" y="3755248"/>
            <a:ext cx="1224026" cy="54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車載分野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2" name="Text Box 3682"/>
          <p:cNvSpPr txBox="1">
            <a:spLocks noChangeArrowheads="1"/>
          </p:cNvSpPr>
          <p:nvPr/>
        </p:nvSpPr>
        <p:spPr bwMode="auto">
          <a:xfrm>
            <a:off x="7411732" y="2881511"/>
            <a:ext cx="2457450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ja-JP"/>
            </a:defPPr>
            <a:lvl1pPr defTabSz="838200" eaLnBrk="1" hangingPunct="1">
              <a:defRPr sz="2400">
                <a:solidFill>
                  <a:srgbClr val="0066FF"/>
                </a:solidFill>
              </a:defRPr>
            </a:lvl1pPr>
            <a:lvl2pPr marL="742950" indent="-285750" defTabSz="838200" eaLnBrk="0" hangingPunct="0">
              <a:defRPr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ＭＳ Ｐゴシック" charset="-128"/>
                <a:ea typeface="ＭＳ Ｐゴシック" charset="-128"/>
              </a:defRPr>
            </a:lvl9pPr>
          </a:lstStyle>
          <a:p>
            <a:r>
              <a:rPr lang="ja-JP" altLang="en-US" sz="1800" dirty="0" smtClean="0">
                <a:solidFill>
                  <a:srgbClr val="0000FF"/>
                </a:solidFill>
              </a:rPr>
              <a:t>研究開発分野</a:t>
            </a:r>
            <a:endParaRPr lang="ja-JP" altLang="en-US" sz="1800" dirty="0">
              <a:solidFill>
                <a:srgbClr val="0000FF"/>
              </a:solidFill>
            </a:endParaRPr>
          </a:p>
        </p:txBody>
      </p:sp>
      <p:sp>
        <p:nvSpPr>
          <p:cNvPr id="43" name="Text Box 3682"/>
          <p:cNvSpPr txBox="1">
            <a:spLocks noChangeArrowheads="1"/>
          </p:cNvSpPr>
          <p:nvPr/>
        </p:nvSpPr>
        <p:spPr bwMode="auto">
          <a:xfrm>
            <a:off x="7177658" y="2108089"/>
            <a:ext cx="2947249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ヘルスケア</a:t>
            </a:r>
            <a:endParaRPr lang="en-US" altLang="ja-JP" sz="1800" dirty="0" smtClean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eaLnBrk="1" hangingPunct="1">
              <a:lnSpc>
                <a:spcPts val="1700"/>
              </a:lnSpc>
            </a:pPr>
            <a:r>
              <a: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・</a:t>
            </a:r>
            <a:r>
              <a: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インフラ</a:t>
            </a: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分野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4" name="Text Box 3682"/>
          <p:cNvSpPr txBox="1">
            <a:spLocks noChangeArrowheads="1"/>
          </p:cNvSpPr>
          <p:nvPr/>
        </p:nvSpPr>
        <p:spPr bwMode="auto">
          <a:xfrm>
            <a:off x="2141422" y="4840811"/>
            <a:ext cx="4652970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2200"/>
              </a:lnSpc>
            </a:pPr>
            <a:r>
              <a:rPr lang="ja-JP" altLang="en-US" sz="1800" b="1" dirty="0" smtClean="0">
                <a:solidFill>
                  <a:srgbClr val="FF33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ルネサス</a:t>
            </a:r>
            <a:r>
              <a:rPr lang="en-US" altLang="ja-JP" sz="1800" b="1" dirty="0" smtClean="0">
                <a:solidFill>
                  <a:srgbClr val="FF33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Gr</a:t>
            </a:r>
            <a:r>
              <a:rPr lang="ja-JP" altLang="en-US" sz="1800" b="1" dirty="0" smtClean="0">
                <a:solidFill>
                  <a:srgbClr val="FF33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殿</a:t>
            </a:r>
            <a:endParaRPr lang="en-US" altLang="ja-JP" sz="1800" b="1" dirty="0" smtClean="0">
              <a:solidFill>
                <a:srgbClr val="FF33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cxnSp>
        <p:nvCxnSpPr>
          <p:cNvPr id="47" name="直線コネクタ 46"/>
          <p:cNvCxnSpPr/>
          <p:nvPr/>
        </p:nvCxnSpPr>
        <p:spPr bwMode="auto">
          <a:xfrm flipH="1">
            <a:off x="5175115" y="1058274"/>
            <a:ext cx="861658" cy="65379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9" name="パイ 8"/>
          <p:cNvSpPr/>
          <p:nvPr/>
        </p:nvSpPr>
        <p:spPr bwMode="auto">
          <a:xfrm rot="624450">
            <a:off x="3465556" y="1934752"/>
            <a:ext cx="2430265" cy="1489895"/>
          </a:xfrm>
          <a:prstGeom prst="pie">
            <a:avLst>
              <a:gd name="adj1" fmla="val 19214912"/>
              <a:gd name="adj2" fmla="val 2460973"/>
            </a:avLst>
          </a:prstGeom>
          <a:solidFill>
            <a:srgbClr val="CCFFFF">
              <a:alpha val="90000"/>
            </a:srgbClr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5088480" y="2441499"/>
            <a:ext cx="5129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ja-JP" altLang="ja-JP" sz="2000" dirty="0" smtClean="0">
                <a:solidFill>
                  <a:srgbClr val="0000CC"/>
                </a:solidFill>
                <a:latin typeface="HGPｺﾞｼｯｸE" pitchFamily="50" charset="-128"/>
                <a:ea typeface="HGPｺﾞｼｯｸE" pitchFamily="50" charset="-128"/>
              </a:rPr>
              <a:t>日立</a:t>
            </a:r>
            <a:endParaRPr lang="en-US" altLang="ja-JP" sz="2000" dirty="0">
              <a:solidFill>
                <a:srgbClr val="0000CC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2" name="Text Box 3682"/>
          <p:cNvSpPr txBox="1">
            <a:spLocks noChangeArrowheads="1"/>
          </p:cNvSpPr>
          <p:nvPr/>
        </p:nvSpPr>
        <p:spPr bwMode="auto">
          <a:xfrm>
            <a:off x="4992657" y="2647485"/>
            <a:ext cx="1044116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ja-JP" sz="2400" b="1" dirty="0" smtClean="0">
                <a:solidFill>
                  <a:srgbClr val="0000CC"/>
                </a:solidFill>
                <a:latin typeface="+mn-lt"/>
                <a:ea typeface="+mn-ea"/>
              </a:rPr>
              <a:t>33</a:t>
            </a:r>
            <a:r>
              <a:rPr lang="en-US" altLang="ja-JP" sz="2400" dirty="0" smtClean="0">
                <a:solidFill>
                  <a:srgbClr val="0000CC"/>
                </a:solidFill>
                <a:latin typeface="+mn-lt"/>
                <a:ea typeface="+mn-ea"/>
              </a:rPr>
              <a:t>%</a:t>
            </a:r>
            <a:endParaRPr lang="ja-JP" altLang="en-US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4651114" y="1613259"/>
            <a:ext cx="14734" cy="1095375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コネクタ 22"/>
          <p:cNvCxnSpPr/>
          <p:nvPr/>
        </p:nvCxnSpPr>
        <p:spPr bwMode="auto">
          <a:xfrm flipH="1">
            <a:off x="4656569" y="1821485"/>
            <a:ext cx="1524776" cy="868860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線コネクタ 24"/>
          <p:cNvCxnSpPr/>
          <p:nvPr/>
        </p:nvCxnSpPr>
        <p:spPr bwMode="auto">
          <a:xfrm>
            <a:off x="4652472" y="2679700"/>
            <a:ext cx="1203579" cy="1430235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タイトル 6"/>
          <p:cNvSpPr>
            <a:spLocks/>
          </p:cNvSpPr>
          <p:nvPr/>
        </p:nvSpPr>
        <p:spPr bwMode="auto">
          <a:xfrm>
            <a:off x="436663" y="208939"/>
            <a:ext cx="480933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ja-JP" sz="2400" dirty="0" smtClean="0">
                <a:solidFill>
                  <a:prstClr val="black"/>
                </a:solidFill>
              </a:rPr>
              <a:t>-</a:t>
            </a:r>
            <a:r>
              <a:rPr lang="ja-JP" altLang="en-US" sz="2400" dirty="0" smtClean="0">
                <a:solidFill>
                  <a:prstClr val="black"/>
                </a:solidFill>
              </a:rPr>
              <a:t>４．顧客</a:t>
            </a:r>
            <a:r>
              <a:rPr lang="ja-JP" altLang="en-US" sz="2400" dirty="0">
                <a:solidFill>
                  <a:prstClr val="black"/>
                </a:solidFill>
              </a:rPr>
              <a:t>別 売上</a:t>
            </a:r>
            <a:r>
              <a:rPr lang="ja-JP" altLang="en-US" sz="2400" dirty="0" smtClean="0">
                <a:solidFill>
                  <a:prstClr val="black"/>
                </a:solidFill>
              </a:rPr>
              <a:t>構成比</a:t>
            </a:r>
            <a:r>
              <a:rPr lang="ja-JP" altLang="en-US" sz="1600" dirty="0" smtClean="0">
                <a:solidFill>
                  <a:prstClr val="black"/>
                </a:solidFill>
              </a:rPr>
              <a:t>　</a:t>
            </a:r>
            <a:r>
              <a:rPr lang="en-US" altLang="ja-JP" sz="1600" dirty="0" smtClean="0">
                <a:solidFill>
                  <a:prstClr val="black"/>
                </a:solidFill>
              </a:rPr>
              <a:t>(2015</a:t>
            </a:r>
            <a:r>
              <a:rPr lang="ja-JP" altLang="en-US" sz="1600" dirty="0" smtClean="0">
                <a:solidFill>
                  <a:prstClr val="black"/>
                </a:solidFill>
              </a:rPr>
              <a:t>年度実績</a:t>
            </a:r>
            <a:r>
              <a:rPr lang="en-US" altLang="ja-JP" sz="1600" dirty="0" smtClean="0">
                <a:solidFill>
                  <a:prstClr val="black"/>
                </a:solidFill>
              </a:rPr>
              <a:t>)</a:t>
            </a:r>
            <a:endParaRPr lang="en-US" altLang="ja-JP" sz="1600" dirty="0">
              <a:solidFill>
                <a:prstClr val="black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 bwMode="auto">
          <a:xfrm>
            <a:off x="5838204" y="4109935"/>
            <a:ext cx="0" cy="639111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線コネクタ 29"/>
          <p:cNvCxnSpPr/>
          <p:nvPr/>
        </p:nvCxnSpPr>
        <p:spPr bwMode="auto">
          <a:xfrm>
            <a:off x="2754672" y="3869391"/>
            <a:ext cx="35421" cy="629638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上下矢印 5"/>
          <p:cNvSpPr/>
          <p:nvPr/>
        </p:nvSpPr>
        <p:spPr bwMode="auto">
          <a:xfrm>
            <a:off x="7571315" y="3280507"/>
            <a:ext cx="498120" cy="607371"/>
          </a:xfrm>
          <a:prstGeom prst="upDownArrow">
            <a:avLst>
              <a:gd name="adj1" fmla="val 38526"/>
              <a:gd name="adj2" fmla="val 34702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0099999"/>
            </a:camera>
            <a:lightRig rig="threePt" dir="t"/>
          </a:scene3d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dirty="0" smtClean="0">
              <a:solidFill>
                <a:srgbClr val="FF9900"/>
              </a:solidFill>
            </a:endParaRPr>
          </a:p>
        </p:txBody>
      </p:sp>
      <p:sp>
        <p:nvSpPr>
          <p:cNvPr id="35" name="Text Box 3682"/>
          <p:cNvSpPr txBox="1">
            <a:spLocks noChangeArrowheads="1"/>
          </p:cNvSpPr>
          <p:nvPr/>
        </p:nvSpPr>
        <p:spPr bwMode="auto">
          <a:xfrm>
            <a:off x="8110627" y="3426767"/>
            <a:ext cx="945824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FF99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連携</a:t>
            </a:r>
            <a:endParaRPr lang="ja-JP" altLang="en-US" sz="1800" dirty="0">
              <a:solidFill>
                <a:srgbClr val="FF99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225" y="3244550"/>
            <a:ext cx="186461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endParaRPr lang="en-US" altLang="ja-JP" sz="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 smtClean="0">
                <a:solidFill>
                  <a:srgbClr val="0000FF"/>
                </a:solidFill>
              </a:rPr>
              <a:t>　</a:t>
            </a:r>
            <a:r>
              <a:rPr lang="en-US" altLang="ja-JP" sz="1400" dirty="0" smtClean="0">
                <a:solidFill>
                  <a:srgbClr val="0000FF"/>
                </a:solidFill>
              </a:rPr>
              <a:t>(REL)</a:t>
            </a:r>
            <a:r>
              <a:rPr lang="ja-JP" altLang="en-US" sz="1400" dirty="0" smtClean="0">
                <a:solidFill>
                  <a:srgbClr val="0000FF"/>
                </a:solidFill>
              </a:rPr>
              <a:t>殿</a:t>
            </a:r>
            <a:r>
              <a:rPr lang="en-US" altLang="ja-JP" sz="1400" dirty="0" smtClean="0">
                <a:solidFill>
                  <a:srgbClr val="0000FF"/>
                </a:solidFill>
              </a:rPr>
              <a:t>SOC</a:t>
            </a:r>
            <a:r>
              <a:rPr lang="ja-JP" altLang="en-US" sz="1400" dirty="0" smtClean="0">
                <a:solidFill>
                  <a:srgbClr val="0000FF"/>
                </a:solidFill>
              </a:rPr>
              <a:t>向け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>
                <a:solidFill>
                  <a:srgbClr val="0000FF"/>
                </a:solidFill>
              </a:rPr>
              <a:t>　</a:t>
            </a:r>
            <a:r>
              <a:rPr lang="ja-JP" altLang="en-US" sz="1400" dirty="0" smtClean="0">
                <a:solidFill>
                  <a:srgbClr val="0000FF"/>
                </a:solidFill>
              </a:rPr>
              <a:t>ソフト開発支援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 smtClean="0">
                <a:solidFill>
                  <a:srgbClr val="0000FF"/>
                </a:solidFill>
              </a:rPr>
              <a:t>・</a:t>
            </a:r>
            <a:r>
              <a:rPr lang="en-US" altLang="ja-JP" sz="1400" dirty="0" smtClean="0">
                <a:solidFill>
                  <a:srgbClr val="0000FF"/>
                </a:solidFill>
              </a:rPr>
              <a:t>ADAS/</a:t>
            </a:r>
            <a:r>
              <a:rPr lang="ja-JP" altLang="en-US" sz="1400" dirty="0" smtClean="0">
                <a:solidFill>
                  <a:srgbClr val="0000FF"/>
                </a:solidFill>
              </a:rPr>
              <a:t>自動運転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 smtClean="0">
                <a:solidFill>
                  <a:srgbClr val="0000FF"/>
                </a:solidFill>
              </a:rPr>
              <a:t>　　</a:t>
            </a:r>
            <a:r>
              <a:rPr lang="en-US" altLang="ja-JP" sz="1400" dirty="0" smtClean="0">
                <a:solidFill>
                  <a:srgbClr val="0000FF"/>
                </a:solidFill>
              </a:rPr>
              <a:t>T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/D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/A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/P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 smtClean="0">
                <a:solidFill>
                  <a:srgbClr val="0000FF"/>
                </a:solidFill>
              </a:rPr>
              <a:t>・</a:t>
            </a:r>
            <a:r>
              <a:rPr lang="en-US" altLang="ja-JP" sz="1400" dirty="0" smtClean="0">
                <a:solidFill>
                  <a:srgbClr val="0000FF"/>
                </a:solidFill>
              </a:rPr>
              <a:t>Infotainment/HMI</a:t>
            </a:r>
          </a:p>
          <a:p>
            <a:pPr eaLnBrk="1" hangingPunct="1"/>
            <a:r>
              <a:rPr lang="en-US" altLang="ja-JP" sz="1400" dirty="0">
                <a:solidFill>
                  <a:srgbClr val="0000FF"/>
                </a:solidFill>
              </a:rPr>
              <a:t> </a:t>
            </a:r>
            <a:r>
              <a:rPr lang="en-US" altLang="ja-JP" sz="1400" dirty="0" smtClean="0">
                <a:solidFill>
                  <a:srgbClr val="0000FF"/>
                </a:solidFill>
              </a:rPr>
              <a:t> </a:t>
            </a:r>
            <a:r>
              <a:rPr lang="ja-JP" altLang="en-US" sz="1400" dirty="0" smtClean="0">
                <a:solidFill>
                  <a:srgbClr val="0000FF"/>
                </a:solidFill>
              </a:rPr>
              <a:t>　</a:t>
            </a:r>
            <a:r>
              <a:rPr lang="en-US" altLang="ja-JP" sz="1400" dirty="0" smtClean="0">
                <a:solidFill>
                  <a:srgbClr val="0000FF"/>
                </a:solidFill>
              </a:rPr>
              <a:t>M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/F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/D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/P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 smtClean="0">
                <a:solidFill>
                  <a:srgbClr val="0000FF"/>
                </a:solidFill>
              </a:rPr>
              <a:t>・パワトレ／ボディ、他</a:t>
            </a:r>
            <a:endParaRPr lang="en-US" altLang="ja-JP" sz="1400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ja-JP" altLang="en-US" sz="1400" dirty="0">
                <a:solidFill>
                  <a:srgbClr val="0000FF"/>
                </a:solidFill>
              </a:rPr>
              <a:t>　</a:t>
            </a:r>
            <a:r>
              <a:rPr lang="ja-JP" altLang="en-US" sz="1400" dirty="0" smtClean="0">
                <a:solidFill>
                  <a:srgbClr val="0000FF"/>
                </a:solidFill>
              </a:rPr>
              <a:t>　</a:t>
            </a:r>
            <a:r>
              <a:rPr lang="en-US" altLang="ja-JP" sz="1400" dirty="0" smtClean="0">
                <a:solidFill>
                  <a:srgbClr val="0000FF"/>
                </a:solidFill>
              </a:rPr>
              <a:t>Y</a:t>
            </a:r>
            <a:r>
              <a:rPr lang="ja-JP" altLang="en-US" sz="1400" dirty="0" smtClean="0">
                <a:solidFill>
                  <a:srgbClr val="0000FF"/>
                </a:solidFill>
              </a:rPr>
              <a:t>社／</a:t>
            </a:r>
            <a:r>
              <a:rPr lang="en-US" altLang="ja-JP" sz="1400" dirty="0" smtClean="0">
                <a:solidFill>
                  <a:srgbClr val="0000FF"/>
                </a:solidFill>
              </a:rPr>
              <a:t>M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r>
              <a:rPr lang="en-US" altLang="ja-JP" sz="1400" dirty="0" smtClean="0">
                <a:solidFill>
                  <a:srgbClr val="0000FF"/>
                </a:solidFill>
              </a:rPr>
              <a:t>/</a:t>
            </a:r>
            <a:r>
              <a:rPr lang="en-US" altLang="ja-JP" sz="1400" dirty="0" err="1" smtClean="0">
                <a:solidFill>
                  <a:srgbClr val="0000FF"/>
                </a:solidFill>
              </a:rPr>
              <a:t>Tr</a:t>
            </a:r>
            <a:r>
              <a:rPr lang="ja-JP" altLang="en-US" sz="1400" dirty="0" smtClean="0">
                <a:solidFill>
                  <a:srgbClr val="0000FF"/>
                </a:solidFill>
              </a:rPr>
              <a:t>社</a:t>
            </a:r>
            <a:endParaRPr lang="en-US" altLang="ja-JP" sz="1400" dirty="0" smtClean="0">
              <a:solidFill>
                <a:srgbClr val="0000FF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5274887" y="935385"/>
            <a:ext cx="2304256" cy="432048"/>
          </a:xfrm>
          <a:prstGeom prst="rect">
            <a:avLst/>
          </a:prstGeom>
          <a:gradFill flip="none" rotWithShape="1">
            <a:gsLst>
              <a:gs pos="0">
                <a:srgbClr val="03D4A8">
                  <a:alpha val="49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bg1"/>
                </a:solidFill>
              </a:rPr>
              <a:t>製品：</a:t>
            </a:r>
            <a:r>
              <a:rPr lang="en-US" altLang="ja-JP" sz="2400" dirty="0">
                <a:solidFill>
                  <a:schemeClr val="bg1"/>
                </a:solidFill>
              </a:rPr>
              <a:t>11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％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82958" y="4799646"/>
            <a:ext cx="2401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日立</a:t>
            </a:r>
            <a:r>
              <a:rPr kumimoji="1" lang="en-US" altLang="ja-JP" sz="1400" dirty="0" smtClean="0">
                <a:solidFill>
                  <a:srgbClr val="0000FF"/>
                </a:solidFill>
                <a:latin typeface="+mn-ea"/>
                <a:ea typeface="+mn-ea"/>
              </a:rPr>
              <a:t>Gr</a:t>
            </a:r>
            <a:r>
              <a:rPr lang="ja-JP" altLang="en-US" sz="1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各研究所</a:t>
            </a:r>
            <a:r>
              <a:rPr lang="en-US" altLang="ja-JP" sz="1400" dirty="0" smtClean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車載機器</a:t>
            </a:r>
            <a:endParaRPr lang="en-US" altLang="ja-JP" sz="14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開発事業部との連携により</a:t>
            </a:r>
            <a:endParaRPr lang="en-US" altLang="ja-JP" sz="14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1800"/>
              </a:lnSpc>
            </a:pPr>
            <a:r>
              <a:rPr kumimoji="1"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日立</a:t>
            </a:r>
            <a:r>
              <a:rPr kumimoji="1" lang="en-US" altLang="ja-JP" sz="1400" dirty="0" smtClean="0">
                <a:solidFill>
                  <a:srgbClr val="0000FF"/>
                </a:solidFill>
                <a:latin typeface="+mn-ea"/>
                <a:ea typeface="+mn-ea"/>
              </a:rPr>
              <a:t>Gr</a:t>
            </a:r>
            <a:r>
              <a:rPr kumimoji="1"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内の</a:t>
            </a:r>
            <a:r>
              <a:rPr kumimoji="1" lang="en-US" altLang="ja-JP" sz="1400" dirty="0" smtClean="0">
                <a:solidFill>
                  <a:srgbClr val="0000FF"/>
                </a:solidFill>
                <a:latin typeface="+mn-ea"/>
                <a:ea typeface="+mn-ea"/>
              </a:rPr>
              <a:t>(REL)</a:t>
            </a:r>
            <a:r>
              <a:rPr kumimoji="1"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デバイス</a:t>
            </a:r>
            <a:endParaRPr kumimoji="1" lang="en-US" altLang="ja-JP" sz="14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ユーザへのサポートを</a:t>
            </a:r>
            <a:r>
              <a:rPr lang="ja-JP" altLang="en-US" sz="1400" dirty="0">
                <a:solidFill>
                  <a:srgbClr val="0000FF"/>
                </a:solidFill>
                <a:latin typeface="+mn-ea"/>
                <a:ea typeface="+mn-ea"/>
              </a:rPr>
              <a:t>実施</a:t>
            </a:r>
            <a:r>
              <a:rPr lang="ja-JP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。</a:t>
            </a:r>
            <a:endParaRPr lang="en-US" altLang="ja-JP" sz="1400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3575117" y="5966407"/>
            <a:ext cx="216649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1200" dirty="0">
                <a:solidFill>
                  <a:srgbClr val="0000FF"/>
                </a:solidFill>
              </a:rPr>
              <a:t>&lt;</a:t>
            </a:r>
            <a:r>
              <a:rPr lang="ja-JP" altLang="en-US" sz="1200" dirty="0" smtClean="0">
                <a:solidFill>
                  <a:srgbClr val="0000FF"/>
                </a:solidFill>
              </a:rPr>
              <a:t>ご参考データ</a:t>
            </a:r>
            <a:r>
              <a:rPr lang="en-US" altLang="ja-JP" sz="1200" dirty="0" smtClean="0">
                <a:solidFill>
                  <a:srgbClr val="0000FF"/>
                </a:solidFill>
              </a:rPr>
              <a:t>&gt;</a:t>
            </a:r>
          </a:p>
          <a:p>
            <a:pPr>
              <a:lnSpc>
                <a:spcPts val="1500"/>
              </a:lnSpc>
            </a:pPr>
            <a:r>
              <a:rPr lang="ja-JP" altLang="en-US" sz="1100" dirty="0" smtClean="0">
                <a:solidFill>
                  <a:srgbClr val="0000FF"/>
                </a:solidFill>
              </a:rPr>
              <a:t>　過去のルネサス</a:t>
            </a:r>
            <a:r>
              <a:rPr lang="en-US" altLang="ja-JP" sz="1100" dirty="0" smtClean="0">
                <a:solidFill>
                  <a:srgbClr val="0000FF"/>
                </a:solidFill>
              </a:rPr>
              <a:t>Gr</a:t>
            </a:r>
            <a:r>
              <a:rPr lang="ja-JP" altLang="en-US" sz="1100" dirty="0" smtClean="0">
                <a:solidFill>
                  <a:srgbClr val="0000FF"/>
                </a:solidFill>
              </a:rPr>
              <a:t>殿向け比率</a:t>
            </a:r>
            <a:endParaRPr lang="en-US" altLang="ja-JP" sz="1100" dirty="0" smtClean="0">
              <a:solidFill>
                <a:srgbClr val="0000FF"/>
              </a:solidFill>
            </a:endParaRPr>
          </a:p>
          <a:p>
            <a:pPr>
              <a:lnSpc>
                <a:spcPts val="1500"/>
              </a:lnSpc>
            </a:pPr>
            <a:r>
              <a:rPr lang="ja-JP" altLang="en-US" sz="1100" dirty="0">
                <a:solidFill>
                  <a:srgbClr val="0000FF"/>
                </a:solidFill>
              </a:rPr>
              <a:t>　</a:t>
            </a:r>
            <a:r>
              <a:rPr lang="ja-JP" altLang="en-US" sz="1100" dirty="0" smtClean="0">
                <a:solidFill>
                  <a:srgbClr val="0000FF"/>
                </a:solidFill>
              </a:rPr>
              <a:t>・</a:t>
            </a:r>
            <a:r>
              <a:rPr lang="en-US" altLang="ja-JP" sz="1100" dirty="0" smtClean="0">
                <a:solidFill>
                  <a:srgbClr val="0000FF"/>
                </a:solidFill>
              </a:rPr>
              <a:t>13</a:t>
            </a:r>
            <a:r>
              <a:rPr lang="ja-JP" altLang="en-US" sz="1100" dirty="0" smtClean="0">
                <a:solidFill>
                  <a:srgbClr val="0000FF"/>
                </a:solidFill>
              </a:rPr>
              <a:t>年度：５％</a:t>
            </a:r>
            <a:r>
              <a:rPr lang="ja-JP" altLang="en-US" sz="1100" dirty="0">
                <a:solidFill>
                  <a:srgbClr val="0000FF"/>
                </a:solidFill>
              </a:rPr>
              <a:t>　</a:t>
            </a:r>
            <a:r>
              <a:rPr lang="ja-JP" altLang="en-US" sz="1100" dirty="0" smtClean="0">
                <a:solidFill>
                  <a:srgbClr val="0000FF"/>
                </a:solidFill>
              </a:rPr>
              <a:t>・</a:t>
            </a:r>
            <a:r>
              <a:rPr lang="en-US" altLang="ja-JP" sz="1100" dirty="0" smtClean="0">
                <a:solidFill>
                  <a:srgbClr val="0000FF"/>
                </a:solidFill>
              </a:rPr>
              <a:t>14</a:t>
            </a:r>
            <a:r>
              <a:rPr lang="ja-JP" altLang="en-US" sz="1100" dirty="0" smtClean="0">
                <a:solidFill>
                  <a:srgbClr val="0000FF"/>
                </a:solidFill>
              </a:rPr>
              <a:t>年度：８％</a:t>
            </a:r>
            <a:endParaRPr lang="ja-JP" altLang="en-US" sz="1100" dirty="0">
              <a:solidFill>
                <a:srgbClr val="0000FF"/>
              </a:solidFill>
            </a:endParaRPr>
          </a:p>
        </p:txBody>
      </p:sp>
      <p:cxnSp>
        <p:nvCxnSpPr>
          <p:cNvPr id="36" name="直線コネクタ 35"/>
          <p:cNvCxnSpPr/>
          <p:nvPr/>
        </p:nvCxnSpPr>
        <p:spPr bwMode="auto">
          <a:xfrm flipH="1">
            <a:off x="2772383" y="2698090"/>
            <a:ext cx="1886181" cy="1189788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角丸四角形 9"/>
          <p:cNvSpPr/>
          <p:nvPr/>
        </p:nvSpPr>
        <p:spPr bwMode="auto">
          <a:xfrm>
            <a:off x="6427015" y="1556390"/>
            <a:ext cx="2666185" cy="1192886"/>
          </a:xfrm>
          <a:prstGeom prst="round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84151" y="1356280"/>
            <a:ext cx="2464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その他分野で纏める</a:t>
            </a:r>
            <a:endParaRPr kumimoji="1" lang="ja-JP" altLang="en-US" sz="2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5250" y="2666067"/>
            <a:ext cx="2464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外販分野で纏める</a:t>
            </a:r>
            <a:endParaRPr kumimoji="1" lang="ja-JP" altLang="en-US" sz="22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63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0722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solidFill>
                  <a:srgbClr val="000000"/>
                </a:solidFill>
                <a:latin typeface="HGPｺﾞｼｯｸE"/>
                <a:ea typeface="HGPｺﾞｼｯｸE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5</a:t>
            </a:fld>
            <a:endParaRPr lang="en-US" altLang="ja-JP" sz="1400" dirty="0">
              <a:solidFill>
                <a:srgbClr val="000000"/>
              </a:solidFill>
              <a:latin typeface="HGPｺﾞｼｯｸE"/>
              <a:ea typeface="HGPｺﾞｼｯｸE"/>
              <a:cs typeface="Arial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87288" y="186534"/>
            <a:ext cx="6946900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</a:rPr>
              <a:t>-</a:t>
            </a:r>
            <a:r>
              <a:rPr lang="ja-JP" altLang="en-US" dirty="0" smtClean="0">
                <a:solidFill>
                  <a:srgbClr val="000000"/>
                </a:solidFill>
              </a:rPr>
              <a:t>５．ルネサス</a:t>
            </a:r>
            <a:r>
              <a:rPr lang="en-US" altLang="ja-JP" dirty="0" smtClean="0">
                <a:solidFill>
                  <a:srgbClr val="000000"/>
                </a:solidFill>
              </a:rPr>
              <a:t>Gr</a:t>
            </a:r>
            <a:r>
              <a:rPr lang="ja-JP" altLang="en-US" dirty="0" smtClean="0">
                <a:solidFill>
                  <a:srgbClr val="000000"/>
                </a:solidFill>
              </a:rPr>
              <a:t>殿</a:t>
            </a:r>
            <a:r>
              <a:rPr lang="ja-JP" altLang="en-US" dirty="0">
                <a:solidFill>
                  <a:srgbClr val="000000"/>
                </a:solidFill>
              </a:rPr>
              <a:t>とのお取引状況</a:t>
            </a: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auto">
          <a:xfrm>
            <a:off x="-117890" y="852291"/>
            <a:ext cx="1092201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rgbClr val="000000"/>
                </a:solidFill>
              </a:rPr>
              <a:t>Ｍ￥</a:t>
            </a:r>
            <a:endParaRPr lang="ja-JP" altLang="en-US" sz="1000" dirty="0">
              <a:solidFill>
                <a:srgbClr val="000000"/>
              </a:solidFill>
            </a:endParaRPr>
          </a:p>
          <a:p>
            <a:pPr algn="ctr"/>
            <a:r>
              <a:rPr lang="en-US" altLang="ja-JP" sz="1000" dirty="0">
                <a:solidFill>
                  <a:srgbClr val="000000"/>
                </a:solidFill>
              </a:rPr>
              <a:t>(</a:t>
            </a:r>
            <a:r>
              <a:rPr lang="ja-JP" altLang="en-US" sz="1000" dirty="0">
                <a:solidFill>
                  <a:srgbClr val="000000"/>
                </a:solidFill>
              </a:rPr>
              <a:t>売上ベース</a:t>
            </a:r>
            <a:r>
              <a:rPr lang="en-US" altLang="ja-JP" sz="10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5140983" y="1784829"/>
            <a:ext cx="1308945" cy="261063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5136843" y="3353571"/>
            <a:ext cx="1779116" cy="2610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19" name="テキスト ボックス 210"/>
          <p:cNvSpPr>
            <a:spLocks noChangeArrowheads="1"/>
          </p:cNvSpPr>
          <p:nvPr/>
        </p:nvSpPr>
        <p:spPr bwMode="auto">
          <a:xfrm>
            <a:off x="5029605" y="934388"/>
            <a:ext cx="4060067" cy="5360491"/>
          </a:xfrm>
          <a:prstGeom prst="roundRect">
            <a:avLst>
              <a:gd name="adj" fmla="val 2806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defTabSz="560388">
              <a:spcBef>
                <a:spcPct val="20000"/>
              </a:spcBef>
            </a:pPr>
            <a:r>
              <a:rPr lang="ja-JP" altLang="en-US" sz="1600" u="sng" dirty="0" smtClean="0">
                <a:solidFill>
                  <a:srgbClr val="3333CC"/>
                </a:solidFill>
              </a:rPr>
              <a:t>現在</a:t>
            </a:r>
            <a:r>
              <a:rPr lang="ja-JP" altLang="en-US" sz="1600" u="sng" dirty="0">
                <a:solidFill>
                  <a:srgbClr val="3333CC"/>
                </a:solidFill>
              </a:rPr>
              <a:t>の主なご提供</a:t>
            </a:r>
            <a:r>
              <a:rPr lang="ja-JP" altLang="en-US" sz="1600" u="sng" dirty="0" smtClean="0">
                <a:solidFill>
                  <a:srgbClr val="3333CC"/>
                </a:solidFill>
              </a:rPr>
              <a:t>技術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defTabSz="560388">
              <a:spcBef>
                <a:spcPts val="300"/>
              </a:spcBef>
            </a:pPr>
            <a:r>
              <a:rPr lang="ja-JP" altLang="en-US" sz="1400" dirty="0">
                <a:solidFill>
                  <a:srgbClr val="5F5F5F"/>
                </a:solidFill>
              </a:rPr>
              <a:t>　</a:t>
            </a:r>
            <a:r>
              <a:rPr lang="ja-JP" altLang="en-US" sz="1400" dirty="0" smtClean="0">
                <a:solidFill>
                  <a:srgbClr val="5F5F5F"/>
                </a:solidFill>
              </a:rPr>
              <a:t>弊社</a:t>
            </a:r>
            <a:r>
              <a:rPr lang="ja-JP" altLang="en-US" sz="1400" dirty="0">
                <a:solidFill>
                  <a:srgbClr val="5F5F5F"/>
                </a:solidFill>
              </a:rPr>
              <a:t>の</a:t>
            </a:r>
            <a:r>
              <a:rPr lang="ja-JP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専門分野・得意技術をご評価いただき、</a:t>
            </a:r>
          </a:p>
          <a:p>
            <a:pPr defTabSz="560388">
              <a:spcBef>
                <a:spcPts val="300"/>
              </a:spcBef>
            </a:pPr>
            <a:r>
              <a:rPr lang="ja-JP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　下記分野でご活用いただいております</a:t>
            </a: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。</a:t>
            </a:r>
            <a:endParaRPr lang="en-US" altLang="ja-JP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800"/>
              </a:lnSpc>
              <a:spcBef>
                <a:spcPts val="300"/>
              </a:spcBef>
            </a:pP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デバイス設計</a:t>
            </a: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  <a:endParaRPr lang="en-US" altLang="ja-JP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■車載用デバイス開発</a:t>
            </a:r>
            <a:endParaRPr lang="en-US" altLang="ja-JP" sz="105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　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・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R-Car</a:t>
            </a:r>
            <a:r>
              <a:rPr lang="ja-JP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モジュール設計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検証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　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・パワトレ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,EPS,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エアバッグ用アナログ設計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■産業用デバイス開発 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　・手振れ補正用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設計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検証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　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・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HDD</a:t>
            </a: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用駆動</a:t>
            </a:r>
            <a:r>
              <a:rPr lang="en-US" altLang="ja-JP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</a:t>
            </a:r>
            <a:r>
              <a:rPr lang="ja-JP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設計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800"/>
              </a:lnSpc>
              <a:spcBef>
                <a:spcPts val="300"/>
              </a:spcBef>
            </a:pP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【</a:t>
            </a: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システム</a:t>
            </a: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ソフト設計</a:t>
            </a: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】</a:t>
            </a: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　■設計関連 </a:t>
            </a:r>
            <a:endParaRPr lang="en-US" altLang="ja-JP" sz="13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srgbClr val="5F5F5F"/>
                </a:solidFill>
              </a:rPr>
              <a:t>　　・</a:t>
            </a:r>
            <a:r>
              <a:rPr lang="en-US" altLang="ja-JP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RX</a:t>
            </a:r>
            <a:r>
              <a:rPr lang="ja-JP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向け機能安全対応</a:t>
            </a:r>
            <a:r>
              <a:rPr lang="en-US" altLang="ja-JP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RTOS</a:t>
            </a:r>
            <a:r>
              <a:rPr lang="ja-JP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開発</a:t>
            </a:r>
            <a:endParaRPr lang="en-US" altLang="ja-JP" sz="1300" dirty="0" smtClean="0">
              <a:solidFill>
                <a:srgbClr val="FF0000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FF0000"/>
                </a:solidFill>
              </a:rPr>
              <a:t>　</a:t>
            </a:r>
            <a:r>
              <a:rPr lang="ja-JP" altLang="en-US" sz="1300" dirty="0" smtClean="0">
                <a:solidFill>
                  <a:srgbClr val="FF0000"/>
                </a:solidFill>
              </a:rPr>
              <a:t>　</a:t>
            </a:r>
            <a:r>
              <a:rPr lang="ja-JP" altLang="en-US" sz="1300" dirty="0" smtClean="0">
                <a:solidFill>
                  <a:srgbClr val="5F5F5F"/>
                </a:solidFill>
              </a:rPr>
              <a:t>・</a:t>
            </a:r>
            <a:r>
              <a:rPr lang="en-US" altLang="ja-JP" sz="1300" dirty="0">
                <a:solidFill>
                  <a:srgbClr val="5F5F5F"/>
                </a:solidFill>
              </a:rPr>
              <a:t>R-Car</a:t>
            </a:r>
            <a:r>
              <a:rPr lang="ja-JP" altLang="en-US" sz="1300" dirty="0">
                <a:solidFill>
                  <a:srgbClr val="5F5F5F"/>
                </a:solidFill>
              </a:rPr>
              <a:t>関連</a:t>
            </a:r>
            <a:r>
              <a:rPr lang="ja-JP" altLang="en-US" sz="1300" dirty="0" smtClean="0">
                <a:solidFill>
                  <a:srgbClr val="5F5F5F"/>
                </a:solidFill>
              </a:rPr>
              <a:t>ソフト開発支援</a:t>
            </a:r>
            <a:r>
              <a:rPr lang="en-US" altLang="ja-JP" sz="1300" dirty="0" smtClean="0">
                <a:solidFill>
                  <a:srgbClr val="5F5F5F"/>
                </a:solidFill>
              </a:rPr>
              <a:t>,</a:t>
            </a:r>
            <a:r>
              <a:rPr lang="ja-JP" altLang="en-US" sz="1300" dirty="0" smtClean="0">
                <a:solidFill>
                  <a:srgbClr val="5F5F5F"/>
                </a:solidFill>
              </a:rPr>
              <a:t>実機評価支援</a:t>
            </a:r>
            <a:endParaRPr lang="en-US" altLang="ja-JP" sz="1300" dirty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srgbClr val="5F5F5F"/>
                </a:solidFill>
              </a:rPr>
              <a:t>　　・次世代</a:t>
            </a:r>
            <a:r>
              <a:rPr lang="en-US" altLang="ja-JP" sz="1300" dirty="0" smtClean="0">
                <a:solidFill>
                  <a:srgbClr val="5F5F5F"/>
                </a:solidFill>
              </a:rPr>
              <a:t>PLC</a:t>
            </a:r>
            <a:r>
              <a:rPr lang="ja-JP" altLang="en-US" sz="1300" dirty="0" smtClean="0">
                <a:solidFill>
                  <a:srgbClr val="5F5F5F"/>
                </a:solidFill>
              </a:rPr>
              <a:t>関連</a:t>
            </a:r>
            <a:r>
              <a:rPr lang="ja-JP" altLang="en-US" sz="1300" dirty="0">
                <a:solidFill>
                  <a:srgbClr val="5F5F5F"/>
                </a:solidFill>
              </a:rPr>
              <a:t>ソフト開発</a:t>
            </a:r>
            <a:r>
              <a:rPr lang="ja-JP" altLang="en-US" sz="1300" dirty="0" smtClean="0">
                <a:solidFill>
                  <a:srgbClr val="5F5F5F"/>
                </a:solidFill>
              </a:rPr>
              <a:t>支援</a:t>
            </a:r>
            <a:endParaRPr lang="en-US" altLang="ja-JP" sz="1300" dirty="0" smtClean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srgbClr val="5F5F5F"/>
                </a:solidFill>
              </a:rPr>
              <a:t>　　・</a:t>
            </a:r>
            <a:r>
              <a:rPr lang="en-US" altLang="ja-JP" sz="1300" dirty="0" smtClean="0">
                <a:solidFill>
                  <a:srgbClr val="5F5F5F"/>
                </a:solidFill>
              </a:rPr>
              <a:t>RX,SC32,H850 IP</a:t>
            </a:r>
            <a:r>
              <a:rPr lang="ja-JP" altLang="en-US" sz="1300" dirty="0" smtClean="0">
                <a:solidFill>
                  <a:srgbClr val="5F5F5F"/>
                </a:solidFill>
              </a:rPr>
              <a:t>検証支援　</a:t>
            </a:r>
            <a:endParaRPr lang="en-US" altLang="ja-JP" sz="1300" dirty="0" smtClean="0">
              <a:solidFill>
                <a:srgbClr val="FF0000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5F5F5F"/>
                </a:solidFill>
              </a:rPr>
              <a:t>　</a:t>
            </a:r>
            <a:r>
              <a:rPr lang="ja-JP" altLang="en-US" sz="1300" dirty="0" smtClean="0">
                <a:solidFill>
                  <a:srgbClr val="5F5F5F"/>
                </a:solidFill>
              </a:rPr>
              <a:t>■拡販・技術支援 </a:t>
            </a:r>
            <a:endParaRPr lang="en-US" altLang="ja-JP" sz="1300" dirty="0" smtClean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5F5F5F"/>
                </a:solidFill>
              </a:rPr>
              <a:t>　</a:t>
            </a:r>
            <a:r>
              <a:rPr lang="ja-JP" altLang="en-US" sz="1300" dirty="0" smtClean="0">
                <a:solidFill>
                  <a:srgbClr val="5F5F5F"/>
                </a:solidFill>
              </a:rPr>
              <a:t>　・マイコン拡販</a:t>
            </a:r>
            <a:r>
              <a:rPr lang="en-US" altLang="ja-JP" sz="1300" dirty="0" smtClean="0">
                <a:solidFill>
                  <a:srgbClr val="5F5F5F"/>
                </a:solidFill>
              </a:rPr>
              <a:t>,</a:t>
            </a:r>
            <a:r>
              <a:rPr lang="ja-JP" altLang="en-US" sz="1300" dirty="0" smtClean="0">
                <a:solidFill>
                  <a:srgbClr val="5F5F5F"/>
                </a:solidFill>
              </a:rPr>
              <a:t>開発サポート</a:t>
            </a:r>
            <a:r>
              <a:rPr lang="en-US" altLang="ja-JP" sz="1300" dirty="0" smtClean="0">
                <a:solidFill>
                  <a:srgbClr val="5F5F5F"/>
                </a:solidFill>
              </a:rPr>
              <a:t>(</a:t>
            </a:r>
            <a:r>
              <a:rPr lang="en-US" altLang="ja-JP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Engine G1</a:t>
            </a:r>
            <a:r>
              <a:rPr lang="en-US" altLang="ja-JP" sz="1300" dirty="0" smtClean="0">
                <a:solidFill>
                  <a:srgbClr val="5F5F5F"/>
                </a:solidFill>
              </a:rPr>
              <a:t>)</a:t>
            </a: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5F5F5F"/>
                </a:solidFill>
              </a:rPr>
              <a:t>　　・コクピットソリューション イベントサポート</a:t>
            </a:r>
            <a:endParaRPr lang="en-US" altLang="ja-JP" sz="1300" dirty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5F5F5F"/>
                </a:solidFill>
              </a:rPr>
              <a:t>　</a:t>
            </a:r>
            <a:r>
              <a:rPr lang="ja-JP" altLang="en-US" sz="1300" dirty="0" smtClean="0">
                <a:solidFill>
                  <a:srgbClr val="5F5F5F"/>
                </a:solidFill>
              </a:rPr>
              <a:t>　・自動車分野顧客</a:t>
            </a:r>
            <a:r>
              <a:rPr lang="en-US" altLang="ja-JP" sz="1300" dirty="0" smtClean="0">
                <a:solidFill>
                  <a:srgbClr val="5F5F5F"/>
                </a:solidFill>
              </a:rPr>
              <a:t>,</a:t>
            </a:r>
            <a:r>
              <a:rPr lang="ja-JP" altLang="en-US" sz="1300" dirty="0" smtClean="0">
                <a:solidFill>
                  <a:srgbClr val="5F5F5F"/>
                </a:solidFill>
              </a:rPr>
              <a:t>製品技術サポート　</a:t>
            </a:r>
            <a:endParaRPr lang="en-US" altLang="ja-JP" sz="1300" dirty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　　</a:t>
            </a:r>
            <a:r>
              <a:rPr lang="ja-JP" altLang="en-US" sz="1300" dirty="0" smtClean="0">
                <a:solidFill>
                  <a:srgbClr val="5F5F5F"/>
                </a:solidFill>
              </a:rPr>
              <a:t>・</a:t>
            </a:r>
            <a:r>
              <a:rPr lang="en-US" altLang="ja-JP" sz="1300" dirty="0" smtClean="0">
                <a:solidFill>
                  <a:srgbClr val="5F5F5F"/>
                </a:solidFill>
              </a:rPr>
              <a:t>R-</a:t>
            </a:r>
            <a:r>
              <a:rPr lang="en-US" altLang="ja-JP" sz="1300" dirty="0" err="1" smtClean="0">
                <a:solidFill>
                  <a:srgbClr val="5F5F5F"/>
                </a:solidFill>
              </a:rPr>
              <a:t>Car,RX</a:t>
            </a:r>
            <a:r>
              <a:rPr lang="ja-JP" altLang="en-US" sz="1300" dirty="0" smtClean="0">
                <a:solidFill>
                  <a:srgbClr val="5F5F5F"/>
                </a:solidFill>
              </a:rPr>
              <a:t>他 評価</a:t>
            </a:r>
            <a:r>
              <a:rPr lang="ja-JP" altLang="en-US" sz="1300" dirty="0">
                <a:solidFill>
                  <a:srgbClr val="5F5F5F"/>
                </a:solidFill>
              </a:rPr>
              <a:t>ボード設計</a:t>
            </a:r>
            <a:r>
              <a:rPr lang="en-US" altLang="ja-JP" sz="1300" dirty="0">
                <a:solidFill>
                  <a:srgbClr val="5F5F5F"/>
                </a:solidFill>
              </a:rPr>
              <a:t>,</a:t>
            </a:r>
            <a:r>
              <a:rPr lang="ja-JP" altLang="en-US" sz="1300" dirty="0" smtClean="0">
                <a:solidFill>
                  <a:srgbClr val="5F5F5F"/>
                </a:solidFill>
              </a:rPr>
              <a:t>製作　</a:t>
            </a:r>
            <a:r>
              <a:rPr lang="en-US" altLang="ja-JP" sz="1300" dirty="0">
                <a:solidFill>
                  <a:srgbClr val="FF0000"/>
                </a:solidFill>
              </a:rPr>
              <a:t> </a:t>
            </a:r>
            <a:r>
              <a:rPr lang="ja-JP" altLang="en-US" sz="1300" dirty="0" smtClean="0">
                <a:solidFill>
                  <a:srgbClr val="5F5F5F"/>
                </a:solidFill>
              </a:rPr>
              <a:t>　</a:t>
            </a:r>
            <a:endParaRPr lang="en-US" altLang="ja-JP" sz="1300" dirty="0" smtClean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>
                <a:solidFill>
                  <a:srgbClr val="5F5F5F"/>
                </a:solidFill>
              </a:rPr>
              <a:t>　　</a:t>
            </a:r>
            <a:r>
              <a:rPr lang="ja-JP" altLang="en-US" sz="1300" dirty="0" smtClean="0">
                <a:solidFill>
                  <a:srgbClr val="5F5F5F"/>
                </a:solidFill>
              </a:rPr>
              <a:t>・</a:t>
            </a:r>
            <a:r>
              <a:rPr lang="en-US" altLang="ja-JP" sz="1300" dirty="0" err="1">
                <a:solidFill>
                  <a:srgbClr val="5F5F5F"/>
                </a:solidFill>
              </a:rPr>
              <a:t>Ether,JPEG</a:t>
            </a:r>
            <a:r>
              <a:rPr lang="ja-JP" altLang="en-US" sz="1300" dirty="0">
                <a:solidFill>
                  <a:srgbClr val="5F5F5F"/>
                </a:solidFill>
              </a:rPr>
              <a:t>ミドル他 </a:t>
            </a:r>
            <a:r>
              <a:rPr lang="en-US" altLang="ja-JP" sz="1300" dirty="0">
                <a:solidFill>
                  <a:srgbClr val="5F5F5F"/>
                </a:solidFill>
              </a:rPr>
              <a:t>IP</a:t>
            </a:r>
            <a:r>
              <a:rPr lang="ja-JP" altLang="en-US" sz="1300" dirty="0" smtClean="0">
                <a:solidFill>
                  <a:srgbClr val="5F5F5F"/>
                </a:solidFill>
              </a:rPr>
              <a:t>製品</a:t>
            </a:r>
            <a:endParaRPr lang="en-US" altLang="ja-JP" sz="1300" dirty="0">
              <a:solidFill>
                <a:srgbClr val="5F5F5F"/>
              </a:solidFill>
            </a:endParaRPr>
          </a:p>
          <a:p>
            <a:pPr defTabSz="560388">
              <a:lnSpc>
                <a:spcPts val="1400"/>
              </a:lnSpc>
              <a:spcBef>
                <a:spcPts val="300"/>
              </a:spcBef>
            </a:pPr>
            <a:r>
              <a:rPr lang="ja-JP" altLang="en-US" sz="1300" dirty="0" smtClean="0">
                <a:solidFill>
                  <a:srgbClr val="5F5F5F"/>
                </a:solidFill>
              </a:rPr>
              <a:t>　■エンジニア派遣</a:t>
            </a:r>
            <a:endParaRPr lang="en-US" altLang="ja-JP" sz="1050" dirty="0" smtClean="0">
              <a:solidFill>
                <a:srgbClr val="5F5F5F"/>
              </a:solidFill>
            </a:endParaRPr>
          </a:p>
        </p:txBody>
      </p:sp>
      <p:sp>
        <p:nvSpPr>
          <p:cNvPr id="28" name="Text Box 62"/>
          <p:cNvSpPr txBox="1">
            <a:spLocks noChangeArrowheads="1"/>
          </p:cNvSpPr>
          <p:nvPr/>
        </p:nvSpPr>
        <p:spPr bwMode="auto">
          <a:xfrm>
            <a:off x="1261378" y="1770715"/>
            <a:ext cx="22074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システム</a:t>
            </a:r>
            <a:r>
              <a:rPr lang="en-US" altLang="ja-JP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ソフト設計</a:t>
            </a:r>
            <a:endParaRPr lang="ja-JP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Text Box 62"/>
          <p:cNvSpPr txBox="1">
            <a:spLocks noChangeArrowheads="1"/>
          </p:cNvSpPr>
          <p:nvPr/>
        </p:nvSpPr>
        <p:spPr bwMode="auto">
          <a:xfrm>
            <a:off x="1251650" y="1414583"/>
            <a:ext cx="14977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r>
              <a:rPr lang="ja-JP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デバイス設計</a:t>
            </a:r>
            <a:endParaRPr lang="ja-JP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974311" y="1420633"/>
            <a:ext cx="309113" cy="234123"/>
          </a:xfrm>
          <a:prstGeom prst="rect">
            <a:avLst/>
          </a:prstGeom>
          <a:gradFill flip="none" rotWithShape="1">
            <a:gsLst>
              <a:gs pos="0">
                <a:srgbClr val="FF99CC"/>
              </a:gs>
              <a:gs pos="50000">
                <a:schemeClr val="bg1"/>
              </a:gs>
              <a:gs pos="100000">
                <a:srgbClr val="FF99C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980852" y="1770715"/>
            <a:ext cx="309113" cy="23412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graphicFrame>
        <p:nvGraphicFramePr>
          <p:cNvPr id="14" name="グラフ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164"/>
              </p:ext>
            </p:extLst>
          </p:nvPr>
        </p:nvGraphicFramePr>
        <p:xfrm>
          <a:off x="240809" y="1157091"/>
          <a:ext cx="4788796" cy="6012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334" name="Freeform 166"/>
          <p:cNvSpPr>
            <a:spLocks/>
          </p:cNvSpPr>
          <p:nvPr/>
        </p:nvSpPr>
        <p:spPr bwMode="auto">
          <a:xfrm>
            <a:off x="1406148" y="2065337"/>
            <a:ext cx="5994400" cy="2689225"/>
          </a:xfrm>
          <a:custGeom>
            <a:avLst/>
            <a:gdLst>
              <a:gd name="T0" fmla="*/ 4293 w 4746"/>
              <a:gd name="T1" fmla="*/ 162 h 2129"/>
              <a:gd name="T2" fmla="*/ 4123 w 4746"/>
              <a:gd name="T3" fmla="*/ 109 h 2129"/>
              <a:gd name="T4" fmla="*/ 3814 w 4746"/>
              <a:gd name="T5" fmla="*/ 53 h 2129"/>
              <a:gd name="T6" fmla="*/ 3601 w 4746"/>
              <a:gd name="T7" fmla="*/ 27 h 2129"/>
              <a:gd name="T8" fmla="*/ 3344 w 4746"/>
              <a:gd name="T9" fmla="*/ 9 h 2129"/>
              <a:gd name="T10" fmla="*/ 3048 w 4746"/>
              <a:gd name="T11" fmla="*/ 0 h 2129"/>
              <a:gd name="T12" fmla="*/ 2935 w 4746"/>
              <a:gd name="T13" fmla="*/ 0 h 2129"/>
              <a:gd name="T14" fmla="*/ 2708 w 4746"/>
              <a:gd name="T15" fmla="*/ 18 h 2129"/>
              <a:gd name="T16" fmla="*/ 2395 w 4746"/>
              <a:gd name="T17" fmla="*/ 57 h 2129"/>
              <a:gd name="T18" fmla="*/ 2055 w 4746"/>
              <a:gd name="T19" fmla="*/ 127 h 2129"/>
              <a:gd name="T20" fmla="*/ 1829 w 4746"/>
              <a:gd name="T21" fmla="*/ 188 h 2129"/>
              <a:gd name="T22" fmla="*/ 1707 w 4746"/>
              <a:gd name="T23" fmla="*/ 257 h 2129"/>
              <a:gd name="T24" fmla="*/ 1450 w 4746"/>
              <a:gd name="T25" fmla="*/ 418 h 2129"/>
              <a:gd name="T26" fmla="*/ 1259 w 4746"/>
              <a:gd name="T27" fmla="*/ 549 h 2129"/>
              <a:gd name="T28" fmla="*/ 976 w 4746"/>
              <a:gd name="T29" fmla="*/ 754 h 2129"/>
              <a:gd name="T30" fmla="*/ 902 w 4746"/>
              <a:gd name="T31" fmla="*/ 784 h 2129"/>
              <a:gd name="T32" fmla="*/ 714 w 4746"/>
              <a:gd name="T33" fmla="*/ 862 h 2129"/>
              <a:gd name="T34" fmla="*/ 466 w 4746"/>
              <a:gd name="T35" fmla="*/ 989 h 2129"/>
              <a:gd name="T36" fmla="*/ 340 w 4746"/>
              <a:gd name="T37" fmla="*/ 1067 h 2129"/>
              <a:gd name="T38" fmla="*/ 218 w 4746"/>
              <a:gd name="T39" fmla="*/ 1159 h 2129"/>
              <a:gd name="T40" fmla="*/ 157 w 4746"/>
              <a:gd name="T41" fmla="*/ 1211 h 2129"/>
              <a:gd name="T42" fmla="*/ 74 w 4746"/>
              <a:gd name="T43" fmla="*/ 1315 h 2129"/>
              <a:gd name="T44" fmla="*/ 22 w 4746"/>
              <a:gd name="T45" fmla="*/ 1424 h 2129"/>
              <a:gd name="T46" fmla="*/ 5 w 4746"/>
              <a:gd name="T47" fmla="*/ 1546 h 2129"/>
              <a:gd name="T48" fmla="*/ 0 w 4746"/>
              <a:gd name="T49" fmla="*/ 1611 h 2129"/>
              <a:gd name="T50" fmla="*/ 9 w 4746"/>
              <a:gd name="T51" fmla="*/ 1672 h 2129"/>
              <a:gd name="T52" fmla="*/ 40 w 4746"/>
              <a:gd name="T53" fmla="*/ 1742 h 2129"/>
              <a:gd name="T54" fmla="*/ 105 w 4746"/>
              <a:gd name="T55" fmla="*/ 1816 h 2129"/>
              <a:gd name="T56" fmla="*/ 218 w 4746"/>
              <a:gd name="T57" fmla="*/ 1899 h 2129"/>
              <a:gd name="T58" fmla="*/ 262 w 4746"/>
              <a:gd name="T59" fmla="*/ 1925 h 2129"/>
              <a:gd name="T60" fmla="*/ 397 w 4746"/>
              <a:gd name="T61" fmla="*/ 1990 h 2129"/>
              <a:gd name="T62" fmla="*/ 588 w 4746"/>
              <a:gd name="T63" fmla="*/ 2051 h 2129"/>
              <a:gd name="T64" fmla="*/ 775 w 4746"/>
              <a:gd name="T65" fmla="*/ 2090 h 2129"/>
              <a:gd name="T66" fmla="*/ 932 w 4746"/>
              <a:gd name="T67" fmla="*/ 2108 h 2129"/>
              <a:gd name="T68" fmla="*/ 1067 w 4746"/>
              <a:gd name="T69" fmla="*/ 2121 h 2129"/>
              <a:gd name="T70" fmla="*/ 1302 w 4746"/>
              <a:gd name="T71" fmla="*/ 2129 h 2129"/>
              <a:gd name="T72" fmla="*/ 1528 w 4746"/>
              <a:gd name="T73" fmla="*/ 2125 h 2129"/>
              <a:gd name="T74" fmla="*/ 2094 w 4746"/>
              <a:gd name="T75" fmla="*/ 1968 h 2129"/>
              <a:gd name="T76" fmla="*/ 2308 w 4746"/>
              <a:gd name="T77" fmla="*/ 1990 h 2129"/>
              <a:gd name="T78" fmla="*/ 2430 w 4746"/>
              <a:gd name="T79" fmla="*/ 1934 h 2129"/>
              <a:gd name="T80" fmla="*/ 2517 w 4746"/>
              <a:gd name="T81" fmla="*/ 1907 h 2129"/>
              <a:gd name="T82" fmla="*/ 2834 w 4746"/>
              <a:gd name="T83" fmla="*/ 1825 h 2129"/>
              <a:gd name="T84" fmla="*/ 3117 w 4746"/>
              <a:gd name="T85" fmla="*/ 1764 h 2129"/>
              <a:gd name="T86" fmla="*/ 3566 w 4746"/>
              <a:gd name="T87" fmla="*/ 1690 h 2129"/>
              <a:gd name="T88" fmla="*/ 3849 w 4746"/>
              <a:gd name="T89" fmla="*/ 1664 h 2129"/>
              <a:gd name="T90" fmla="*/ 4006 w 4746"/>
              <a:gd name="T91" fmla="*/ 1598 h 2129"/>
              <a:gd name="T92" fmla="*/ 4502 w 4746"/>
              <a:gd name="T93" fmla="*/ 1524 h 2129"/>
              <a:gd name="T94" fmla="*/ 4672 w 4746"/>
              <a:gd name="T95" fmla="*/ 1389 h 2129"/>
              <a:gd name="T96" fmla="*/ 4706 w 4746"/>
              <a:gd name="T97" fmla="*/ 1289 h 2129"/>
              <a:gd name="T98" fmla="*/ 4733 w 4746"/>
              <a:gd name="T99" fmla="*/ 1176 h 2129"/>
              <a:gd name="T100" fmla="*/ 4746 w 4746"/>
              <a:gd name="T101" fmla="*/ 1024 h 2129"/>
              <a:gd name="T102" fmla="*/ 4746 w 4746"/>
              <a:gd name="T103" fmla="*/ 980 h 2129"/>
              <a:gd name="T104" fmla="*/ 4733 w 4746"/>
              <a:gd name="T105" fmla="*/ 902 h 2129"/>
              <a:gd name="T106" fmla="*/ 4698 w 4746"/>
              <a:gd name="T107" fmla="*/ 802 h 2129"/>
              <a:gd name="T108" fmla="*/ 4641 w 4746"/>
              <a:gd name="T109" fmla="*/ 706 h 2129"/>
              <a:gd name="T110" fmla="*/ 4593 w 4746"/>
              <a:gd name="T111" fmla="*/ 653 h 2129"/>
              <a:gd name="T112" fmla="*/ 4571 w 4746"/>
              <a:gd name="T113" fmla="*/ 601 h 2129"/>
              <a:gd name="T114" fmla="*/ 4511 w 4746"/>
              <a:gd name="T115" fmla="*/ 471 h 2129"/>
              <a:gd name="T116" fmla="*/ 4419 w 4746"/>
              <a:gd name="T117" fmla="*/ 310 h 2129"/>
              <a:gd name="T118" fmla="*/ 4328 w 4746"/>
              <a:gd name="T119" fmla="*/ 196 h 2129"/>
              <a:gd name="T120" fmla="*/ 4293 w 4746"/>
              <a:gd name="T121" fmla="*/ 162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746" h="2129">
                <a:moveTo>
                  <a:pt x="4293" y="162"/>
                </a:moveTo>
                <a:lnTo>
                  <a:pt x="4293" y="162"/>
                </a:lnTo>
                <a:lnTo>
                  <a:pt x="4219" y="135"/>
                </a:lnTo>
                <a:lnTo>
                  <a:pt x="4123" y="109"/>
                </a:lnTo>
                <a:lnTo>
                  <a:pt x="3988" y="83"/>
                </a:lnTo>
                <a:lnTo>
                  <a:pt x="3814" y="53"/>
                </a:lnTo>
                <a:lnTo>
                  <a:pt x="3714" y="40"/>
                </a:lnTo>
                <a:lnTo>
                  <a:pt x="3601" y="27"/>
                </a:lnTo>
                <a:lnTo>
                  <a:pt x="3479" y="13"/>
                </a:lnTo>
                <a:lnTo>
                  <a:pt x="3344" y="9"/>
                </a:lnTo>
                <a:lnTo>
                  <a:pt x="3200" y="0"/>
                </a:lnTo>
                <a:lnTo>
                  <a:pt x="3048" y="0"/>
                </a:lnTo>
                <a:lnTo>
                  <a:pt x="3048" y="0"/>
                </a:lnTo>
                <a:lnTo>
                  <a:pt x="2935" y="0"/>
                </a:lnTo>
                <a:lnTo>
                  <a:pt x="2821" y="9"/>
                </a:lnTo>
                <a:lnTo>
                  <a:pt x="2708" y="18"/>
                </a:lnTo>
                <a:lnTo>
                  <a:pt x="2599" y="31"/>
                </a:lnTo>
                <a:lnTo>
                  <a:pt x="2395" y="57"/>
                </a:lnTo>
                <a:lnTo>
                  <a:pt x="2212" y="92"/>
                </a:lnTo>
                <a:lnTo>
                  <a:pt x="2055" y="127"/>
                </a:lnTo>
                <a:lnTo>
                  <a:pt x="1933" y="157"/>
                </a:lnTo>
                <a:lnTo>
                  <a:pt x="1829" y="188"/>
                </a:lnTo>
                <a:lnTo>
                  <a:pt x="1829" y="188"/>
                </a:lnTo>
                <a:lnTo>
                  <a:pt x="1707" y="257"/>
                </a:lnTo>
                <a:lnTo>
                  <a:pt x="1585" y="327"/>
                </a:lnTo>
                <a:lnTo>
                  <a:pt x="1450" y="418"/>
                </a:lnTo>
                <a:lnTo>
                  <a:pt x="1450" y="418"/>
                </a:lnTo>
                <a:lnTo>
                  <a:pt x="1259" y="549"/>
                </a:lnTo>
                <a:lnTo>
                  <a:pt x="1111" y="658"/>
                </a:lnTo>
                <a:lnTo>
                  <a:pt x="976" y="754"/>
                </a:lnTo>
                <a:lnTo>
                  <a:pt x="976" y="754"/>
                </a:lnTo>
                <a:lnTo>
                  <a:pt x="902" y="784"/>
                </a:lnTo>
                <a:lnTo>
                  <a:pt x="819" y="815"/>
                </a:lnTo>
                <a:lnTo>
                  <a:pt x="714" y="862"/>
                </a:lnTo>
                <a:lnTo>
                  <a:pt x="597" y="919"/>
                </a:lnTo>
                <a:lnTo>
                  <a:pt x="466" y="989"/>
                </a:lnTo>
                <a:lnTo>
                  <a:pt x="405" y="1024"/>
                </a:lnTo>
                <a:lnTo>
                  <a:pt x="340" y="1067"/>
                </a:lnTo>
                <a:lnTo>
                  <a:pt x="279" y="1111"/>
                </a:lnTo>
                <a:lnTo>
                  <a:pt x="218" y="1159"/>
                </a:lnTo>
                <a:lnTo>
                  <a:pt x="218" y="1159"/>
                </a:lnTo>
                <a:lnTo>
                  <a:pt x="157" y="1211"/>
                </a:lnTo>
                <a:lnTo>
                  <a:pt x="109" y="1263"/>
                </a:lnTo>
                <a:lnTo>
                  <a:pt x="74" y="1315"/>
                </a:lnTo>
                <a:lnTo>
                  <a:pt x="44" y="1368"/>
                </a:lnTo>
                <a:lnTo>
                  <a:pt x="22" y="1424"/>
                </a:lnTo>
                <a:lnTo>
                  <a:pt x="9" y="1481"/>
                </a:lnTo>
                <a:lnTo>
                  <a:pt x="5" y="1546"/>
                </a:lnTo>
                <a:lnTo>
                  <a:pt x="0" y="1611"/>
                </a:lnTo>
                <a:lnTo>
                  <a:pt x="0" y="1611"/>
                </a:lnTo>
                <a:lnTo>
                  <a:pt x="0" y="1642"/>
                </a:lnTo>
                <a:lnTo>
                  <a:pt x="9" y="1672"/>
                </a:lnTo>
                <a:lnTo>
                  <a:pt x="22" y="1707"/>
                </a:lnTo>
                <a:lnTo>
                  <a:pt x="40" y="1742"/>
                </a:lnTo>
                <a:lnTo>
                  <a:pt x="70" y="1777"/>
                </a:lnTo>
                <a:lnTo>
                  <a:pt x="105" y="1816"/>
                </a:lnTo>
                <a:lnTo>
                  <a:pt x="157" y="1855"/>
                </a:lnTo>
                <a:lnTo>
                  <a:pt x="218" y="1899"/>
                </a:lnTo>
                <a:lnTo>
                  <a:pt x="218" y="1899"/>
                </a:lnTo>
                <a:lnTo>
                  <a:pt x="262" y="1925"/>
                </a:lnTo>
                <a:lnTo>
                  <a:pt x="305" y="1947"/>
                </a:lnTo>
                <a:lnTo>
                  <a:pt x="397" y="1990"/>
                </a:lnTo>
                <a:lnTo>
                  <a:pt x="492" y="2025"/>
                </a:lnTo>
                <a:lnTo>
                  <a:pt x="588" y="2051"/>
                </a:lnTo>
                <a:lnTo>
                  <a:pt x="684" y="2073"/>
                </a:lnTo>
                <a:lnTo>
                  <a:pt x="775" y="2090"/>
                </a:lnTo>
                <a:lnTo>
                  <a:pt x="858" y="2099"/>
                </a:lnTo>
                <a:lnTo>
                  <a:pt x="932" y="2108"/>
                </a:lnTo>
                <a:lnTo>
                  <a:pt x="932" y="2108"/>
                </a:lnTo>
                <a:lnTo>
                  <a:pt x="1067" y="2121"/>
                </a:lnTo>
                <a:lnTo>
                  <a:pt x="1193" y="2129"/>
                </a:lnTo>
                <a:lnTo>
                  <a:pt x="1302" y="2129"/>
                </a:lnTo>
                <a:lnTo>
                  <a:pt x="1398" y="2129"/>
                </a:lnTo>
                <a:lnTo>
                  <a:pt x="1528" y="2125"/>
                </a:lnTo>
                <a:lnTo>
                  <a:pt x="1576" y="2121"/>
                </a:lnTo>
                <a:lnTo>
                  <a:pt x="2094" y="1968"/>
                </a:lnTo>
                <a:lnTo>
                  <a:pt x="2308" y="1990"/>
                </a:lnTo>
                <a:lnTo>
                  <a:pt x="2308" y="1990"/>
                </a:lnTo>
                <a:lnTo>
                  <a:pt x="2364" y="1964"/>
                </a:lnTo>
                <a:lnTo>
                  <a:pt x="2430" y="1934"/>
                </a:lnTo>
                <a:lnTo>
                  <a:pt x="2517" y="1907"/>
                </a:lnTo>
                <a:lnTo>
                  <a:pt x="2517" y="1907"/>
                </a:lnTo>
                <a:lnTo>
                  <a:pt x="2682" y="1864"/>
                </a:lnTo>
                <a:lnTo>
                  <a:pt x="2834" y="1825"/>
                </a:lnTo>
                <a:lnTo>
                  <a:pt x="2982" y="1790"/>
                </a:lnTo>
                <a:lnTo>
                  <a:pt x="3117" y="1764"/>
                </a:lnTo>
                <a:lnTo>
                  <a:pt x="3361" y="1720"/>
                </a:lnTo>
                <a:lnTo>
                  <a:pt x="3566" y="1690"/>
                </a:lnTo>
                <a:lnTo>
                  <a:pt x="3727" y="1672"/>
                </a:lnTo>
                <a:lnTo>
                  <a:pt x="3849" y="1664"/>
                </a:lnTo>
                <a:lnTo>
                  <a:pt x="3945" y="1659"/>
                </a:lnTo>
                <a:lnTo>
                  <a:pt x="4006" y="1598"/>
                </a:lnTo>
                <a:lnTo>
                  <a:pt x="4389" y="1498"/>
                </a:lnTo>
                <a:lnTo>
                  <a:pt x="4502" y="1524"/>
                </a:lnTo>
                <a:lnTo>
                  <a:pt x="4672" y="1389"/>
                </a:lnTo>
                <a:lnTo>
                  <a:pt x="4672" y="1389"/>
                </a:lnTo>
                <a:lnTo>
                  <a:pt x="4680" y="1363"/>
                </a:lnTo>
                <a:lnTo>
                  <a:pt x="4706" y="1289"/>
                </a:lnTo>
                <a:lnTo>
                  <a:pt x="4724" y="1237"/>
                </a:lnTo>
                <a:lnTo>
                  <a:pt x="4733" y="1176"/>
                </a:lnTo>
                <a:lnTo>
                  <a:pt x="4741" y="1102"/>
                </a:lnTo>
                <a:lnTo>
                  <a:pt x="4746" y="1024"/>
                </a:lnTo>
                <a:lnTo>
                  <a:pt x="4746" y="1024"/>
                </a:lnTo>
                <a:lnTo>
                  <a:pt x="4746" y="980"/>
                </a:lnTo>
                <a:lnTo>
                  <a:pt x="4741" y="941"/>
                </a:lnTo>
                <a:lnTo>
                  <a:pt x="4733" y="902"/>
                </a:lnTo>
                <a:lnTo>
                  <a:pt x="4724" y="867"/>
                </a:lnTo>
                <a:lnTo>
                  <a:pt x="4698" y="802"/>
                </a:lnTo>
                <a:lnTo>
                  <a:pt x="4672" y="749"/>
                </a:lnTo>
                <a:lnTo>
                  <a:pt x="4641" y="706"/>
                </a:lnTo>
                <a:lnTo>
                  <a:pt x="4615" y="675"/>
                </a:lnTo>
                <a:lnTo>
                  <a:pt x="4593" y="653"/>
                </a:lnTo>
                <a:lnTo>
                  <a:pt x="4593" y="653"/>
                </a:lnTo>
                <a:lnTo>
                  <a:pt x="4571" y="601"/>
                </a:lnTo>
                <a:lnTo>
                  <a:pt x="4545" y="540"/>
                </a:lnTo>
                <a:lnTo>
                  <a:pt x="4511" y="471"/>
                </a:lnTo>
                <a:lnTo>
                  <a:pt x="4471" y="392"/>
                </a:lnTo>
                <a:lnTo>
                  <a:pt x="4419" y="310"/>
                </a:lnTo>
                <a:lnTo>
                  <a:pt x="4358" y="231"/>
                </a:lnTo>
                <a:lnTo>
                  <a:pt x="4328" y="196"/>
                </a:lnTo>
                <a:lnTo>
                  <a:pt x="4293" y="162"/>
                </a:lnTo>
                <a:lnTo>
                  <a:pt x="4293" y="162"/>
                </a:lnTo>
                <a:close/>
              </a:path>
            </a:pathLst>
          </a:custGeom>
          <a:solidFill>
            <a:srgbClr val="E6E6E6"/>
          </a:solidFill>
          <a:ln w="26988">
            <a:solidFill>
              <a:srgbClr val="B3B3B3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03335" name="Freeform 167"/>
          <p:cNvSpPr>
            <a:spLocks/>
          </p:cNvSpPr>
          <p:nvPr/>
        </p:nvSpPr>
        <p:spPr bwMode="auto">
          <a:xfrm>
            <a:off x="2713038" y="2711450"/>
            <a:ext cx="1182687" cy="298450"/>
          </a:xfrm>
          <a:custGeom>
            <a:avLst/>
            <a:gdLst>
              <a:gd name="T0" fmla="*/ 0 w 937"/>
              <a:gd name="T1" fmla="*/ 236 h 236"/>
              <a:gd name="T2" fmla="*/ 611 w 937"/>
              <a:gd name="T3" fmla="*/ 91 h 236"/>
              <a:gd name="T4" fmla="*/ 937 w 937"/>
              <a:gd name="T5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7" h="236">
                <a:moveTo>
                  <a:pt x="0" y="236"/>
                </a:moveTo>
                <a:cubicBezTo>
                  <a:pt x="227" y="183"/>
                  <a:pt x="455" y="130"/>
                  <a:pt x="611" y="91"/>
                </a:cubicBezTo>
                <a:cubicBezTo>
                  <a:pt x="767" y="52"/>
                  <a:pt x="852" y="26"/>
                  <a:pt x="937" y="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903336" name="Freeform 168"/>
          <p:cNvSpPr>
            <a:spLocks/>
          </p:cNvSpPr>
          <p:nvPr/>
        </p:nvSpPr>
        <p:spPr bwMode="auto">
          <a:xfrm>
            <a:off x="2600325" y="2332038"/>
            <a:ext cx="2298700" cy="990600"/>
          </a:xfrm>
          <a:custGeom>
            <a:avLst/>
            <a:gdLst>
              <a:gd name="T0" fmla="*/ 0 w 1820"/>
              <a:gd name="T1" fmla="*/ 584 h 784"/>
              <a:gd name="T2" fmla="*/ 0 w 1820"/>
              <a:gd name="T3" fmla="*/ 584 h 784"/>
              <a:gd name="T4" fmla="*/ 9 w 1820"/>
              <a:gd name="T5" fmla="*/ 593 h 784"/>
              <a:gd name="T6" fmla="*/ 26 w 1820"/>
              <a:gd name="T7" fmla="*/ 606 h 784"/>
              <a:gd name="T8" fmla="*/ 57 w 1820"/>
              <a:gd name="T9" fmla="*/ 623 h 784"/>
              <a:gd name="T10" fmla="*/ 96 w 1820"/>
              <a:gd name="T11" fmla="*/ 645 h 784"/>
              <a:gd name="T12" fmla="*/ 157 w 1820"/>
              <a:gd name="T13" fmla="*/ 667 h 784"/>
              <a:gd name="T14" fmla="*/ 231 w 1820"/>
              <a:gd name="T15" fmla="*/ 688 h 784"/>
              <a:gd name="T16" fmla="*/ 331 w 1820"/>
              <a:gd name="T17" fmla="*/ 710 h 784"/>
              <a:gd name="T18" fmla="*/ 331 w 1820"/>
              <a:gd name="T19" fmla="*/ 710 h 784"/>
              <a:gd name="T20" fmla="*/ 440 w 1820"/>
              <a:gd name="T21" fmla="*/ 732 h 784"/>
              <a:gd name="T22" fmla="*/ 544 w 1820"/>
              <a:gd name="T23" fmla="*/ 749 h 784"/>
              <a:gd name="T24" fmla="*/ 644 w 1820"/>
              <a:gd name="T25" fmla="*/ 762 h 784"/>
              <a:gd name="T26" fmla="*/ 740 w 1820"/>
              <a:gd name="T27" fmla="*/ 771 h 784"/>
              <a:gd name="T28" fmla="*/ 836 w 1820"/>
              <a:gd name="T29" fmla="*/ 780 h 784"/>
              <a:gd name="T30" fmla="*/ 923 w 1820"/>
              <a:gd name="T31" fmla="*/ 784 h 784"/>
              <a:gd name="T32" fmla="*/ 1075 w 1820"/>
              <a:gd name="T33" fmla="*/ 784 h 784"/>
              <a:gd name="T34" fmla="*/ 1206 w 1820"/>
              <a:gd name="T35" fmla="*/ 775 h 784"/>
              <a:gd name="T36" fmla="*/ 1302 w 1820"/>
              <a:gd name="T37" fmla="*/ 767 h 784"/>
              <a:gd name="T38" fmla="*/ 1384 w 1820"/>
              <a:gd name="T39" fmla="*/ 758 h 784"/>
              <a:gd name="T40" fmla="*/ 1820 w 1820"/>
              <a:gd name="T41" fmla="*/ 118 h 784"/>
              <a:gd name="T42" fmla="*/ 1820 w 1820"/>
              <a:gd name="T43" fmla="*/ 118 h 784"/>
              <a:gd name="T44" fmla="*/ 1641 w 1820"/>
              <a:gd name="T45" fmla="*/ 109 h 784"/>
              <a:gd name="T46" fmla="*/ 1428 w 1820"/>
              <a:gd name="T47" fmla="*/ 92 h 784"/>
              <a:gd name="T48" fmla="*/ 1141 w 1820"/>
              <a:gd name="T49" fmla="*/ 61 h 784"/>
              <a:gd name="T50" fmla="*/ 1141 w 1820"/>
              <a:gd name="T51" fmla="*/ 61 h 784"/>
              <a:gd name="T52" fmla="*/ 1019 w 1820"/>
              <a:gd name="T53" fmla="*/ 44 h 784"/>
              <a:gd name="T54" fmla="*/ 927 w 1820"/>
              <a:gd name="T55" fmla="*/ 22 h 784"/>
              <a:gd name="T56" fmla="*/ 840 w 1820"/>
              <a:gd name="T57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820" h="784">
                <a:moveTo>
                  <a:pt x="0" y="584"/>
                </a:moveTo>
                <a:lnTo>
                  <a:pt x="0" y="584"/>
                </a:lnTo>
                <a:lnTo>
                  <a:pt x="9" y="593"/>
                </a:lnTo>
                <a:lnTo>
                  <a:pt x="26" y="606"/>
                </a:lnTo>
                <a:lnTo>
                  <a:pt x="57" y="623"/>
                </a:lnTo>
                <a:lnTo>
                  <a:pt x="96" y="645"/>
                </a:lnTo>
                <a:lnTo>
                  <a:pt x="157" y="667"/>
                </a:lnTo>
                <a:lnTo>
                  <a:pt x="231" y="688"/>
                </a:lnTo>
                <a:lnTo>
                  <a:pt x="331" y="710"/>
                </a:lnTo>
                <a:lnTo>
                  <a:pt x="331" y="710"/>
                </a:lnTo>
                <a:lnTo>
                  <a:pt x="440" y="732"/>
                </a:lnTo>
                <a:lnTo>
                  <a:pt x="544" y="749"/>
                </a:lnTo>
                <a:lnTo>
                  <a:pt x="644" y="762"/>
                </a:lnTo>
                <a:lnTo>
                  <a:pt x="740" y="771"/>
                </a:lnTo>
                <a:lnTo>
                  <a:pt x="836" y="780"/>
                </a:lnTo>
                <a:lnTo>
                  <a:pt x="923" y="784"/>
                </a:lnTo>
                <a:lnTo>
                  <a:pt x="1075" y="784"/>
                </a:lnTo>
                <a:lnTo>
                  <a:pt x="1206" y="775"/>
                </a:lnTo>
                <a:lnTo>
                  <a:pt x="1302" y="767"/>
                </a:lnTo>
                <a:lnTo>
                  <a:pt x="1384" y="758"/>
                </a:lnTo>
                <a:lnTo>
                  <a:pt x="1820" y="118"/>
                </a:lnTo>
                <a:lnTo>
                  <a:pt x="1820" y="118"/>
                </a:lnTo>
                <a:lnTo>
                  <a:pt x="1641" y="109"/>
                </a:lnTo>
                <a:lnTo>
                  <a:pt x="1428" y="92"/>
                </a:lnTo>
                <a:lnTo>
                  <a:pt x="1141" y="61"/>
                </a:lnTo>
                <a:lnTo>
                  <a:pt x="1141" y="61"/>
                </a:lnTo>
                <a:lnTo>
                  <a:pt x="1019" y="44"/>
                </a:lnTo>
                <a:lnTo>
                  <a:pt x="927" y="22"/>
                </a:lnTo>
                <a:lnTo>
                  <a:pt x="840" y="0"/>
                </a:lnTo>
              </a:path>
            </a:pathLst>
          </a:custGeom>
          <a:noFill/>
          <a:ln w="4127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03337" name="Freeform 169"/>
          <p:cNvSpPr>
            <a:spLocks/>
          </p:cNvSpPr>
          <p:nvPr/>
        </p:nvSpPr>
        <p:spPr bwMode="auto">
          <a:xfrm>
            <a:off x="4541838" y="2282825"/>
            <a:ext cx="2573337" cy="1006475"/>
          </a:xfrm>
          <a:custGeom>
            <a:avLst/>
            <a:gdLst>
              <a:gd name="T0" fmla="*/ 2037 w 2037"/>
              <a:gd name="T1" fmla="*/ 462 h 797"/>
              <a:gd name="T2" fmla="*/ 2037 w 2037"/>
              <a:gd name="T3" fmla="*/ 462 h 797"/>
              <a:gd name="T4" fmla="*/ 1998 w 2037"/>
              <a:gd name="T5" fmla="*/ 462 h 797"/>
              <a:gd name="T6" fmla="*/ 1880 w 2037"/>
              <a:gd name="T7" fmla="*/ 453 h 797"/>
              <a:gd name="T8" fmla="*/ 1798 w 2037"/>
              <a:gd name="T9" fmla="*/ 453 h 797"/>
              <a:gd name="T10" fmla="*/ 1693 w 2037"/>
              <a:gd name="T11" fmla="*/ 457 h 797"/>
              <a:gd name="T12" fmla="*/ 1580 w 2037"/>
              <a:gd name="T13" fmla="*/ 466 h 797"/>
              <a:gd name="T14" fmla="*/ 1449 w 2037"/>
              <a:gd name="T15" fmla="*/ 475 h 797"/>
              <a:gd name="T16" fmla="*/ 1449 w 2037"/>
              <a:gd name="T17" fmla="*/ 475 h 797"/>
              <a:gd name="T18" fmla="*/ 1375 w 2037"/>
              <a:gd name="T19" fmla="*/ 488 h 797"/>
              <a:gd name="T20" fmla="*/ 1284 w 2037"/>
              <a:gd name="T21" fmla="*/ 501 h 797"/>
              <a:gd name="T22" fmla="*/ 1071 w 2037"/>
              <a:gd name="T23" fmla="*/ 540 h 797"/>
              <a:gd name="T24" fmla="*/ 831 w 2037"/>
              <a:gd name="T25" fmla="*/ 592 h 797"/>
              <a:gd name="T26" fmla="*/ 587 w 2037"/>
              <a:gd name="T27" fmla="*/ 649 h 797"/>
              <a:gd name="T28" fmla="*/ 174 w 2037"/>
              <a:gd name="T29" fmla="*/ 749 h 797"/>
              <a:gd name="T30" fmla="*/ 0 w 2037"/>
              <a:gd name="T31" fmla="*/ 797 h 797"/>
              <a:gd name="T32" fmla="*/ 378 w 2037"/>
              <a:gd name="T33" fmla="*/ 157 h 797"/>
              <a:gd name="T34" fmla="*/ 378 w 2037"/>
              <a:gd name="T35" fmla="*/ 157 h 797"/>
              <a:gd name="T36" fmla="*/ 596 w 2037"/>
              <a:gd name="T37" fmla="*/ 113 h 797"/>
              <a:gd name="T38" fmla="*/ 809 w 2037"/>
              <a:gd name="T39" fmla="*/ 79 h 797"/>
              <a:gd name="T40" fmla="*/ 1036 w 2037"/>
              <a:gd name="T41" fmla="*/ 39 h 797"/>
              <a:gd name="T42" fmla="*/ 1036 w 2037"/>
              <a:gd name="T43" fmla="*/ 39 h 797"/>
              <a:gd name="T44" fmla="*/ 1184 w 2037"/>
              <a:gd name="T45" fmla="*/ 22 h 797"/>
              <a:gd name="T46" fmla="*/ 1319 w 2037"/>
              <a:gd name="T47" fmla="*/ 13 h 797"/>
              <a:gd name="T48" fmla="*/ 1441 w 2037"/>
              <a:gd name="T49" fmla="*/ 5 h 797"/>
              <a:gd name="T50" fmla="*/ 1541 w 2037"/>
              <a:gd name="T51" fmla="*/ 0 h 797"/>
              <a:gd name="T52" fmla="*/ 1689 w 2037"/>
              <a:gd name="T53" fmla="*/ 0 h 797"/>
              <a:gd name="T54" fmla="*/ 1745 w 2037"/>
              <a:gd name="T55" fmla="*/ 5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7" h="797">
                <a:moveTo>
                  <a:pt x="2037" y="462"/>
                </a:moveTo>
                <a:lnTo>
                  <a:pt x="2037" y="462"/>
                </a:lnTo>
                <a:lnTo>
                  <a:pt x="1998" y="462"/>
                </a:lnTo>
                <a:lnTo>
                  <a:pt x="1880" y="453"/>
                </a:lnTo>
                <a:lnTo>
                  <a:pt x="1798" y="453"/>
                </a:lnTo>
                <a:lnTo>
                  <a:pt x="1693" y="457"/>
                </a:lnTo>
                <a:lnTo>
                  <a:pt x="1580" y="466"/>
                </a:lnTo>
                <a:lnTo>
                  <a:pt x="1449" y="475"/>
                </a:lnTo>
                <a:lnTo>
                  <a:pt x="1449" y="475"/>
                </a:lnTo>
                <a:lnTo>
                  <a:pt x="1375" y="488"/>
                </a:lnTo>
                <a:lnTo>
                  <a:pt x="1284" y="501"/>
                </a:lnTo>
                <a:lnTo>
                  <a:pt x="1071" y="540"/>
                </a:lnTo>
                <a:lnTo>
                  <a:pt x="831" y="592"/>
                </a:lnTo>
                <a:lnTo>
                  <a:pt x="587" y="649"/>
                </a:lnTo>
                <a:lnTo>
                  <a:pt x="174" y="749"/>
                </a:lnTo>
                <a:lnTo>
                  <a:pt x="0" y="797"/>
                </a:lnTo>
                <a:lnTo>
                  <a:pt x="378" y="157"/>
                </a:lnTo>
                <a:lnTo>
                  <a:pt x="378" y="157"/>
                </a:lnTo>
                <a:lnTo>
                  <a:pt x="596" y="113"/>
                </a:lnTo>
                <a:lnTo>
                  <a:pt x="809" y="79"/>
                </a:lnTo>
                <a:lnTo>
                  <a:pt x="1036" y="39"/>
                </a:lnTo>
                <a:lnTo>
                  <a:pt x="1036" y="39"/>
                </a:lnTo>
                <a:lnTo>
                  <a:pt x="1184" y="22"/>
                </a:lnTo>
                <a:lnTo>
                  <a:pt x="1319" y="13"/>
                </a:lnTo>
                <a:lnTo>
                  <a:pt x="1441" y="5"/>
                </a:lnTo>
                <a:lnTo>
                  <a:pt x="1541" y="0"/>
                </a:lnTo>
                <a:lnTo>
                  <a:pt x="1689" y="0"/>
                </a:lnTo>
                <a:lnTo>
                  <a:pt x="1745" y="5"/>
                </a:lnTo>
              </a:path>
            </a:pathLst>
          </a:custGeom>
          <a:noFill/>
          <a:ln w="4127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38" name="Picture 1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228975"/>
            <a:ext cx="7747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39" name="Picture 1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3316288"/>
            <a:ext cx="7762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0" name="Picture 17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3427413"/>
            <a:ext cx="6604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1" name="Picture 17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3476625"/>
            <a:ext cx="5270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2" name="Picture 1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481388"/>
            <a:ext cx="4937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3" name="Picture 17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3013075"/>
            <a:ext cx="57785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4" name="Picture 17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3074988"/>
            <a:ext cx="5937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5" name="Picture 17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151188"/>
            <a:ext cx="4953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6" name="Picture 17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3200400"/>
            <a:ext cx="3952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47" name="Picture 17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211513"/>
            <a:ext cx="3778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48" name="Line 180"/>
          <p:cNvSpPr>
            <a:spLocks noChangeShapeType="1"/>
          </p:cNvSpPr>
          <p:nvPr/>
        </p:nvSpPr>
        <p:spPr bwMode="auto">
          <a:xfrm flipH="1">
            <a:off x="2352675" y="3354388"/>
            <a:ext cx="158750" cy="500062"/>
          </a:xfrm>
          <a:prstGeom prst="line">
            <a:avLst/>
          </a:prstGeom>
          <a:noFill/>
          <a:ln w="1111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49" name="Picture 18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3309938"/>
            <a:ext cx="198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0" name="Picture 18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8" y="3338513"/>
            <a:ext cx="196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51" name="Line 183"/>
          <p:cNvSpPr>
            <a:spLocks noChangeShapeType="1"/>
          </p:cNvSpPr>
          <p:nvPr/>
        </p:nvSpPr>
        <p:spPr bwMode="auto">
          <a:xfrm flipH="1" flipV="1">
            <a:off x="5102225" y="3443288"/>
            <a:ext cx="885825" cy="169862"/>
          </a:xfrm>
          <a:prstGeom prst="line">
            <a:avLst/>
          </a:prstGeom>
          <a:noFill/>
          <a:ln w="55563">
            <a:solidFill>
              <a:srgbClr val="5E5E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52" name="Picture 18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54400"/>
            <a:ext cx="247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3" name="Picture 18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438525"/>
            <a:ext cx="37941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54" name="Line 186"/>
          <p:cNvSpPr>
            <a:spLocks noChangeShapeType="1"/>
          </p:cNvSpPr>
          <p:nvPr/>
        </p:nvSpPr>
        <p:spPr bwMode="auto">
          <a:xfrm flipV="1">
            <a:off x="4667250" y="3662363"/>
            <a:ext cx="820738" cy="182562"/>
          </a:xfrm>
          <a:prstGeom prst="line">
            <a:avLst/>
          </a:prstGeom>
          <a:noFill/>
          <a:ln w="34925">
            <a:solidFill>
              <a:srgbClr val="FF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55" name="Picture 18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717925"/>
            <a:ext cx="479425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6" name="Picture 18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744913"/>
            <a:ext cx="2476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7" name="Picture 18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3744913"/>
            <a:ext cx="2651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8" name="Picture 19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4032250"/>
            <a:ext cx="39687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59" name="Picture 19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4059238"/>
            <a:ext cx="1984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60" name="Picture 19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076700"/>
            <a:ext cx="2476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61" name="Line 193"/>
          <p:cNvSpPr>
            <a:spLocks noChangeShapeType="1"/>
          </p:cNvSpPr>
          <p:nvPr/>
        </p:nvSpPr>
        <p:spPr bwMode="auto">
          <a:xfrm flipV="1">
            <a:off x="2782888" y="3844925"/>
            <a:ext cx="1884362" cy="406400"/>
          </a:xfrm>
          <a:prstGeom prst="line">
            <a:avLst/>
          </a:prstGeom>
          <a:noFill/>
          <a:ln w="34925">
            <a:solidFill>
              <a:srgbClr val="FF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62" name="Picture 19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78200"/>
            <a:ext cx="576263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63" name="Freeform 195"/>
          <p:cNvSpPr>
            <a:spLocks/>
          </p:cNvSpPr>
          <p:nvPr/>
        </p:nvSpPr>
        <p:spPr bwMode="auto">
          <a:xfrm>
            <a:off x="4679950" y="3063875"/>
            <a:ext cx="846138" cy="192088"/>
          </a:xfrm>
          <a:custGeom>
            <a:avLst/>
            <a:gdLst>
              <a:gd name="T0" fmla="*/ 0 w 670"/>
              <a:gd name="T1" fmla="*/ 52 h 152"/>
              <a:gd name="T2" fmla="*/ 378 w 670"/>
              <a:gd name="T3" fmla="*/ 152 h 152"/>
              <a:gd name="T4" fmla="*/ 670 w 670"/>
              <a:gd name="T5" fmla="*/ 95 h 152"/>
              <a:gd name="T6" fmla="*/ 300 w 670"/>
              <a:gd name="T7" fmla="*/ 0 h 152"/>
              <a:gd name="T8" fmla="*/ 0 w 670"/>
              <a:gd name="T9" fmla="*/ 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0" h="152">
                <a:moveTo>
                  <a:pt x="0" y="52"/>
                </a:moveTo>
                <a:lnTo>
                  <a:pt x="378" y="152"/>
                </a:lnTo>
                <a:lnTo>
                  <a:pt x="670" y="95"/>
                </a:lnTo>
                <a:lnTo>
                  <a:pt x="300" y="0"/>
                </a:lnTo>
                <a:lnTo>
                  <a:pt x="0" y="52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03364" name="Freeform 196"/>
          <p:cNvSpPr>
            <a:spLocks/>
          </p:cNvSpPr>
          <p:nvPr/>
        </p:nvSpPr>
        <p:spPr bwMode="auto">
          <a:xfrm>
            <a:off x="4679950" y="3130550"/>
            <a:ext cx="476250" cy="279400"/>
          </a:xfrm>
          <a:custGeom>
            <a:avLst/>
            <a:gdLst>
              <a:gd name="T0" fmla="*/ 378 w 378"/>
              <a:gd name="T1" fmla="*/ 222 h 222"/>
              <a:gd name="T2" fmla="*/ 0 w 378"/>
              <a:gd name="T3" fmla="*/ 109 h 222"/>
              <a:gd name="T4" fmla="*/ 0 w 378"/>
              <a:gd name="T5" fmla="*/ 0 h 222"/>
              <a:gd name="T6" fmla="*/ 378 w 378"/>
              <a:gd name="T7" fmla="*/ 100 h 222"/>
              <a:gd name="T8" fmla="*/ 378 w 378"/>
              <a:gd name="T9" fmla="*/ 2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222">
                <a:moveTo>
                  <a:pt x="378" y="222"/>
                </a:moveTo>
                <a:lnTo>
                  <a:pt x="0" y="109"/>
                </a:lnTo>
                <a:lnTo>
                  <a:pt x="0" y="0"/>
                </a:lnTo>
                <a:lnTo>
                  <a:pt x="378" y="100"/>
                </a:lnTo>
                <a:lnTo>
                  <a:pt x="378" y="222"/>
                </a:lnTo>
                <a:close/>
              </a:path>
            </a:pathLst>
          </a:custGeom>
          <a:solidFill>
            <a:srgbClr val="66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03365" name="Freeform 197"/>
          <p:cNvSpPr>
            <a:spLocks/>
          </p:cNvSpPr>
          <p:nvPr/>
        </p:nvSpPr>
        <p:spPr bwMode="auto">
          <a:xfrm>
            <a:off x="5156200" y="3184525"/>
            <a:ext cx="369888" cy="225425"/>
          </a:xfrm>
          <a:custGeom>
            <a:avLst/>
            <a:gdLst>
              <a:gd name="T0" fmla="*/ 0 w 292"/>
              <a:gd name="T1" fmla="*/ 179 h 179"/>
              <a:gd name="T2" fmla="*/ 292 w 292"/>
              <a:gd name="T3" fmla="*/ 114 h 179"/>
              <a:gd name="T4" fmla="*/ 292 w 292"/>
              <a:gd name="T5" fmla="*/ 0 h 179"/>
              <a:gd name="T6" fmla="*/ 0 w 292"/>
              <a:gd name="T7" fmla="*/ 57 h 179"/>
              <a:gd name="T8" fmla="*/ 0 w 292"/>
              <a:gd name="T9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179">
                <a:moveTo>
                  <a:pt x="0" y="179"/>
                </a:moveTo>
                <a:lnTo>
                  <a:pt x="292" y="114"/>
                </a:lnTo>
                <a:lnTo>
                  <a:pt x="292" y="0"/>
                </a:lnTo>
                <a:lnTo>
                  <a:pt x="0" y="57"/>
                </a:lnTo>
                <a:lnTo>
                  <a:pt x="0" y="179"/>
                </a:lnTo>
                <a:close/>
              </a:path>
            </a:pathLst>
          </a:custGeom>
          <a:solidFill>
            <a:srgbClr val="4646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03366" name="Line 198"/>
          <p:cNvSpPr>
            <a:spLocks noChangeShapeType="1"/>
          </p:cNvSpPr>
          <p:nvPr/>
        </p:nvSpPr>
        <p:spPr bwMode="auto">
          <a:xfrm flipV="1">
            <a:off x="3282950" y="3233738"/>
            <a:ext cx="1462088" cy="269875"/>
          </a:xfrm>
          <a:prstGeom prst="line">
            <a:avLst/>
          </a:prstGeom>
          <a:noFill/>
          <a:ln w="34925">
            <a:solidFill>
              <a:srgbClr val="FF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67" name="Picture 199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3563938"/>
            <a:ext cx="446088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68" name="Picture 200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108450"/>
            <a:ext cx="1968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69" name="Picture 201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4137025"/>
            <a:ext cx="1984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0" name="Picture 20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3889375"/>
            <a:ext cx="1984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1" name="Picture 203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3916363"/>
            <a:ext cx="1984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2" name="Picture 204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3779838"/>
            <a:ext cx="130175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3" name="Picture 205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800475"/>
            <a:ext cx="131763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4" name="Picture 206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3475038"/>
            <a:ext cx="1301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5" name="Picture 207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3" y="3497263"/>
            <a:ext cx="13176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6" name="Picture 208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613150"/>
            <a:ext cx="280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7" name="Picture 20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076700"/>
            <a:ext cx="314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78" name="Picture 210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4108450"/>
            <a:ext cx="3143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79" name="Freeform 211"/>
          <p:cNvSpPr>
            <a:spLocks/>
          </p:cNvSpPr>
          <p:nvPr/>
        </p:nvSpPr>
        <p:spPr bwMode="auto">
          <a:xfrm>
            <a:off x="2555875" y="4202113"/>
            <a:ext cx="133350" cy="165100"/>
          </a:xfrm>
          <a:custGeom>
            <a:avLst/>
            <a:gdLst>
              <a:gd name="T0" fmla="*/ 100 w 105"/>
              <a:gd name="T1" fmla="*/ 52 h 130"/>
              <a:gd name="T2" fmla="*/ 100 w 105"/>
              <a:gd name="T3" fmla="*/ 52 h 130"/>
              <a:gd name="T4" fmla="*/ 105 w 105"/>
              <a:gd name="T5" fmla="*/ 78 h 130"/>
              <a:gd name="T6" fmla="*/ 100 w 105"/>
              <a:gd name="T7" fmla="*/ 100 h 130"/>
              <a:gd name="T8" fmla="*/ 87 w 105"/>
              <a:gd name="T9" fmla="*/ 117 h 130"/>
              <a:gd name="T10" fmla="*/ 79 w 105"/>
              <a:gd name="T11" fmla="*/ 126 h 130"/>
              <a:gd name="T12" fmla="*/ 70 w 105"/>
              <a:gd name="T13" fmla="*/ 130 h 130"/>
              <a:gd name="T14" fmla="*/ 70 w 105"/>
              <a:gd name="T15" fmla="*/ 130 h 130"/>
              <a:gd name="T16" fmla="*/ 57 w 105"/>
              <a:gd name="T17" fmla="*/ 130 h 130"/>
              <a:gd name="T18" fmla="*/ 48 w 105"/>
              <a:gd name="T19" fmla="*/ 130 h 130"/>
              <a:gd name="T20" fmla="*/ 26 w 105"/>
              <a:gd name="T21" fmla="*/ 122 h 130"/>
              <a:gd name="T22" fmla="*/ 13 w 105"/>
              <a:gd name="T23" fmla="*/ 104 h 130"/>
              <a:gd name="T24" fmla="*/ 0 w 105"/>
              <a:gd name="T25" fmla="*/ 78 h 130"/>
              <a:gd name="T26" fmla="*/ 0 w 105"/>
              <a:gd name="T27" fmla="*/ 78 h 130"/>
              <a:gd name="T28" fmla="*/ 0 w 105"/>
              <a:gd name="T29" fmla="*/ 52 h 130"/>
              <a:gd name="T30" fmla="*/ 5 w 105"/>
              <a:gd name="T31" fmla="*/ 30 h 130"/>
              <a:gd name="T32" fmla="*/ 18 w 105"/>
              <a:gd name="T33" fmla="*/ 13 h 130"/>
              <a:gd name="T34" fmla="*/ 26 w 105"/>
              <a:gd name="T35" fmla="*/ 4 h 130"/>
              <a:gd name="T36" fmla="*/ 35 w 105"/>
              <a:gd name="T37" fmla="*/ 0 h 130"/>
              <a:gd name="T38" fmla="*/ 35 w 105"/>
              <a:gd name="T39" fmla="*/ 0 h 130"/>
              <a:gd name="T40" fmla="*/ 44 w 105"/>
              <a:gd name="T41" fmla="*/ 0 h 130"/>
              <a:gd name="T42" fmla="*/ 57 w 105"/>
              <a:gd name="T43" fmla="*/ 0 h 130"/>
              <a:gd name="T44" fmla="*/ 74 w 105"/>
              <a:gd name="T45" fmla="*/ 13 h 130"/>
              <a:gd name="T46" fmla="*/ 92 w 105"/>
              <a:gd name="T47" fmla="*/ 26 h 130"/>
              <a:gd name="T48" fmla="*/ 100 w 105"/>
              <a:gd name="T49" fmla="*/ 52 h 130"/>
              <a:gd name="T50" fmla="*/ 100 w 105"/>
              <a:gd name="T51" fmla="*/ 5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30">
                <a:moveTo>
                  <a:pt x="100" y="52"/>
                </a:moveTo>
                <a:lnTo>
                  <a:pt x="100" y="52"/>
                </a:lnTo>
                <a:lnTo>
                  <a:pt x="105" y="78"/>
                </a:lnTo>
                <a:lnTo>
                  <a:pt x="100" y="100"/>
                </a:lnTo>
                <a:lnTo>
                  <a:pt x="87" y="117"/>
                </a:lnTo>
                <a:lnTo>
                  <a:pt x="79" y="126"/>
                </a:lnTo>
                <a:lnTo>
                  <a:pt x="70" y="130"/>
                </a:lnTo>
                <a:lnTo>
                  <a:pt x="70" y="130"/>
                </a:lnTo>
                <a:lnTo>
                  <a:pt x="57" y="130"/>
                </a:lnTo>
                <a:lnTo>
                  <a:pt x="48" y="130"/>
                </a:lnTo>
                <a:lnTo>
                  <a:pt x="26" y="122"/>
                </a:lnTo>
                <a:lnTo>
                  <a:pt x="13" y="104"/>
                </a:lnTo>
                <a:lnTo>
                  <a:pt x="0" y="78"/>
                </a:lnTo>
                <a:lnTo>
                  <a:pt x="0" y="78"/>
                </a:lnTo>
                <a:lnTo>
                  <a:pt x="0" y="52"/>
                </a:lnTo>
                <a:lnTo>
                  <a:pt x="5" y="30"/>
                </a:lnTo>
                <a:lnTo>
                  <a:pt x="18" y="13"/>
                </a:lnTo>
                <a:lnTo>
                  <a:pt x="26" y="4"/>
                </a:lnTo>
                <a:lnTo>
                  <a:pt x="35" y="0"/>
                </a:lnTo>
                <a:lnTo>
                  <a:pt x="35" y="0"/>
                </a:lnTo>
                <a:lnTo>
                  <a:pt x="44" y="0"/>
                </a:lnTo>
                <a:lnTo>
                  <a:pt x="57" y="0"/>
                </a:lnTo>
                <a:lnTo>
                  <a:pt x="74" y="13"/>
                </a:lnTo>
                <a:lnTo>
                  <a:pt x="92" y="26"/>
                </a:lnTo>
                <a:lnTo>
                  <a:pt x="100" y="52"/>
                </a:lnTo>
                <a:lnTo>
                  <a:pt x="100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80" name="Picture 212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805238"/>
            <a:ext cx="2809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1" name="Picture 213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833813"/>
            <a:ext cx="2809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82" name="Freeform 214"/>
          <p:cNvSpPr>
            <a:spLocks/>
          </p:cNvSpPr>
          <p:nvPr/>
        </p:nvSpPr>
        <p:spPr bwMode="auto">
          <a:xfrm>
            <a:off x="2451100" y="3905250"/>
            <a:ext cx="133350" cy="158750"/>
          </a:xfrm>
          <a:custGeom>
            <a:avLst/>
            <a:gdLst>
              <a:gd name="T0" fmla="*/ 101 w 105"/>
              <a:gd name="T1" fmla="*/ 52 h 126"/>
              <a:gd name="T2" fmla="*/ 101 w 105"/>
              <a:gd name="T3" fmla="*/ 52 h 126"/>
              <a:gd name="T4" fmla="*/ 105 w 105"/>
              <a:gd name="T5" fmla="*/ 78 h 126"/>
              <a:gd name="T6" fmla="*/ 96 w 105"/>
              <a:gd name="T7" fmla="*/ 100 h 126"/>
              <a:gd name="T8" fmla="*/ 88 w 105"/>
              <a:gd name="T9" fmla="*/ 117 h 126"/>
              <a:gd name="T10" fmla="*/ 79 w 105"/>
              <a:gd name="T11" fmla="*/ 122 h 126"/>
              <a:gd name="T12" fmla="*/ 70 w 105"/>
              <a:gd name="T13" fmla="*/ 126 h 126"/>
              <a:gd name="T14" fmla="*/ 70 w 105"/>
              <a:gd name="T15" fmla="*/ 126 h 126"/>
              <a:gd name="T16" fmla="*/ 57 w 105"/>
              <a:gd name="T17" fmla="*/ 126 h 126"/>
              <a:gd name="T18" fmla="*/ 48 w 105"/>
              <a:gd name="T19" fmla="*/ 126 h 126"/>
              <a:gd name="T20" fmla="*/ 27 w 105"/>
              <a:gd name="T21" fmla="*/ 117 h 126"/>
              <a:gd name="T22" fmla="*/ 14 w 105"/>
              <a:gd name="T23" fmla="*/ 100 h 126"/>
              <a:gd name="T24" fmla="*/ 0 w 105"/>
              <a:gd name="T25" fmla="*/ 78 h 126"/>
              <a:gd name="T26" fmla="*/ 0 w 105"/>
              <a:gd name="T27" fmla="*/ 78 h 126"/>
              <a:gd name="T28" fmla="*/ 0 w 105"/>
              <a:gd name="T29" fmla="*/ 52 h 126"/>
              <a:gd name="T30" fmla="*/ 5 w 105"/>
              <a:gd name="T31" fmla="*/ 30 h 126"/>
              <a:gd name="T32" fmla="*/ 18 w 105"/>
              <a:gd name="T33" fmla="*/ 13 h 126"/>
              <a:gd name="T34" fmla="*/ 27 w 105"/>
              <a:gd name="T35" fmla="*/ 4 h 126"/>
              <a:gd name="T36" fmla="*/ 35 w 105"/>
              <a:gd name="T37" fmla="*/ 0 h 126"/>
              <a:gd name="T38" fmla="*/ 35 w 105"/>
              <a:gd name="T39" fmla="*/ 0 h 126"/>
              <a:gd name="T40" fmla="*/ 44 w 105"/>
              <a:gd name="T41" fmla="*/ 0 h 126"/>
              <a:gd name="T42" fmla="*/ 57 w 105"/>
              <a:gd name="T43" fmla="*/ 0 h 126"/>
              <a:gd name="T44" fmla="*/ 74 w 105"/>
              <a:gd name="T45" fmla="*/ 8 h 126"/>
              <a:gd name="T46" fmla="*/ 92 w 105"/>
              <a:gd name="T47" fmla="*/ 26 h 126"/>
              <a:gd name="T48" fmla="*/ 101 w 105"/>
              <a:gd name="T49" fmla="*/ 52 h 126"/>
              <a:gd name="T50" fmla="*/ 101 w 105"/>
              <a:gd name="T51" fmla="*/ 5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26">
                <a:moveTo>
                  <a:pt x="101" y="52"/>
                </a:moveTo>
                <a:lnTo>
                  <a:pt x="101" y="52"/>
                </a:lnTo>
                <a:lnTo>
                  <a:pt x="105" y="78"/>
                </a:lnTo>
                <a:lnTo>
                  <a:pt x="96" y="100"/>
                </a:lnTo>
                <a:lnTo>
                  <a:pt x="88" y="117"/>
                </a:lnTo>
                <a:lnTo>
                  <a:pt x="79" y="122"/>
                </a:lnTo>
                <a:lnTo>
                  <a:pt x="70" y="126"/>
                </a:lnTo>
                <a:lnTo>
                  <a:pt x="70" y="126"/>
                </a:lnTo>
                <a:lnTo>
                  <a:pt x="57" y="126"/>
                </a:lnTo>
                <a:lnTo>
                  <a:pt x="48" y="126"/>
                </a:lnTo>
                <a:lnTo>
                  <a:pt x="27" y="117"/>
                </a:lnTo>
                <a:lnTo>
                  <a:pt x="14" y="100"/>
                </a:lnTo>
                <a:lnTo>
                  <a:pt x="0" y="78"/>
                </a:lnTo>
                <a:lnTo>
                  <a:pt x="0" y="78"/>
                </a:lnTo>
                <a:lnTo>
                  <a:pt x="0" y="52"/>
                </a:lnTo>
                <a:lnTo>
                  <a:pt x="5" y="30"/>
                </a:lnTo>
                <a:lnTo>
                  <a:pt x="18" y="13"/>
                </a:lnTo>
                <a:lnTo>
                  <a:pt x="27" y="4"/>
                </a:lnTo>
                <a:lnTo>
                  <a:pt x="35" y="0"/>
                </a:lnTo>
                <a:lnTo>
                  <a:pt x="35" y="0"/>
                </a:lnTo>
                <a:lnTo>
                  <a:pt x="44" y="0"/>
                </a:lnTo>
                <a:lnTo>
                  <a:pt x="57" y="0"/>
                </a:lnTo>
                <a:lnTo>
                  <a:pt x="74" y="8"/>
                </a:lnTo>
                <a:lnTo>
                  <a:pt x="92" y="26"/>
                </a:lnTo>
                <a:lnTo>
                  <a:pt x="101" y="52"/>
                </a:lnTo>
                <a:lnTo>
                  <a:pt x="101" y="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83" name="Picture 215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3898900"/>
            <a:ext cx="165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4" name="Picture 216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3646488"/>
            <a:ext cx="3952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5" name="Picture 217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3686175"/>
            <a:ext cx="396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6" name="Picture 218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3373438"/>
            <a:ext cx="2301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7" name="Picture 219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3541713"/>
            <a:ext cx="693738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8" name="Picture 220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13" y="3454400"/>
            <a:ext cx="5270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89" name="Picture 221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525838"/>
            <a:ext cx="13176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0" name="Picture 222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3427413"/>
            <a:ext cx="314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1" name="Picture 223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414713"/>
            <a:ext cx="3143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92" name="Line 224"/>
          <p:cNvSpPr>
            <a:spLocks noChangeShapeType="1"/>
          </p:cNvSpPr>
          <p:nvPr/>
        </p:nvSpPr>
        <p:spPr bwMode="auto">
          <a:xfrm flipH="1" flipV="1">
            <a:off x="5988050" y="3568700"/>
            <a:ext cx="330200" cy="66675"/>
          </a:xfrm>
          <a:prstGeom prst="line">
            <a:avLst/>
          </a:prstGeom>
          <a:noFill/>
          <a:ln w="55563">
            <a:solidFill>
              <a:srgbClr val="5E5E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93" name="Picture 225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4389438"/>
            <a:ext cx="39687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4" name="Picture 226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4416425"/>
            <a:ext cx="1968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5" name="Picture 227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433888"/>
            <a:ext cx="2476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396" name="Line 228"/>
          <p:cNvSpPr>
            <a:spLocks noChangeShapeType="1"/>
          </p:cNvSpPr>
          <p:nvPr/>
        </p:nvSpPr>
        <p:spPr bwMode="auto">
          <a:xfrm>
            <a:off x="3376613" y="3613150"/>
            <a:ext cx="42862" cy="660400"/>
          </a:xfrm>
          <a:prstGeom prst="line">
            <a:avLst/>
          </a:prstGeom>
          <a:noFill/>
          <a:ln w="1111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03397" name="Picture 229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3619500"/>
            <a:ext cx="92233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8" name="Picture 230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3717925"/>
            <a:ext cx="939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399" name="Picture 231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3844925"/>
            <a:ext cx="790575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0" name="Picture 232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3932238"/>
            <a:ext cx="627063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1" name="Picture 233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3932238"/>
            <a:ext cx="5937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2" name="Picture 234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3959225"/>
            <a:ext cx="544512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3" name="Picture 235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8" y="4043363"/>
            <a:ext cx="428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4" name="Picture 236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4052888"/>
            <a:ext cx="428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5" name="Picture 237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3178175"/>
            <a:ext cx="7604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6" name="Picture 23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249613"/>
            <a:ext cx="7588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7" name="Picture 239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3" y="3370263"/>
            <a:ext cx="64293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8" name="Picture 240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3432175"/>
            <a:ext cx="5127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09" name="Picture 241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43288"/>
            <a:ext cx="476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10" name="Picture 242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3463925"/>
            <a:ext cx="4445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11" name="Picture 243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6950"/>
            <a:ext cx="36353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12" name="Picture 244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3" y="3541713"/>
            <a:ext cx="3619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45"/>
          <p:cNvGrpSpPr>
            <a:grpSpLocks/>
          </p:cNvGrpSpPr>
          <p:nvPr/>
        </p:nvGrpSpPr>
        <p:grpSpPr bwMode="auto">
          <a:xfrm>
            <a:off x="2741613" y="2968625"/>
            <a:ext cx="858837" cy="595313"/>
            <a:chOff x="1536" y="2104"/>
            <a:chExt cx="680" cy="472"/>
          </a:xfrm>
        </p:grpSpPr>
        <p:sp>
          <p:nvSpPr>
            <p:cNvPr id="903414" name="Oval 246"/>
            <p:cNvSpPr>
              <a:spLocks noChangeArrowheads="1"/>
            </p:cNvSpPr>
            <p:nvPr/>
          </p:nvSpPr>
          <p:spPr bwMode="auto">
            <a:xfrm rot="2252576">
              <a:off x="1672" y="2104"/>
              <a:ext cx="544" cy="272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15" name="Oval 247"/>
            <p:cNvSpPr>
              <a:spLocks noChangeArrowheads="1"/>
            </p:cNvSpPr>
            <p:nvPr/>
          </p:nvSpPr>
          <p:spPr bwMode="auto">
            <a:xfrm rot="2252576">
              <a:off x="1790" y="2212"/>
              <a:ext cx="213" cy="107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16" name="Line 248"/>
            <p:cNvSpPr>
              <a:spLocks noChangeShapeType="1"/>
            </p:cNvSpPr>
            <p:nvPr/>
          </p:nvSpPr>
          <p:spPr bwMode="auto">
            <a:xfrm flipH="1">
              <a:off x="1956" y="2188"/>
              <a:ext cx="104" cy="4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17" name="Line 249"/>
            <p:cNvSpPr>
              <a:spLocks noChangeShapeType="1"/>
            </p:cNvSpPr>
            <p:nvPr/>
          </p:nvSpPr>
          <p:spPr bwMode="auto">
            <a:xfrm flipH="1" flipV="1">
              <a:off x="1992" y="2312"/>
              <a:ext cx="164" cy="5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18" name="Line 250"/>
            <p:cNvSpPr>
              <a:spLocks noChangeShapeType="1"/>
            </p:cNvSpPr>
            <p:nvPr/>
          </p:nvSpPr>
          <p:spPr bwMode="auto">
            <a:xfrm flipH="1" flipV="1">
              <a:off x="1720" y="2148"/>
              <a:ext cx="84" cy="7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19" name="Line 251"/>
            <p:cNvSpPr>
              <a:spLocks noChangeShapeType="1"/>
            </p:cNvSpPr>
            <p:nvPr/>
          </p:nvSpPr>
          <p:spPr bwMode="auto">
            <a:xfrm flipH="1">
              <a:off x="1536" y="2280"/>
              <a:ext cx="368" cy="296"/>
            </a:xfrm>
            <a:prstGeom prst="line">
              <a:avLst/>
            </a:prstGeom>
            <a:noFill/>
            <a:ln w="76200">
              <a:solidFill>
                <a:srgbClr val="4D4D4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pic>
        <p:nvPicPr>
          <p:cNvPr id="903420" name="Picture 252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3322638"/>
            <a:ext cx="6921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21" name="Picture 253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3394075"/>
            <a:ext cx="3127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3422" name="Picture 254"/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378200"/>
            <a:ext cx="412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423" name="Oval 255"/>
          <p:cNvSpPr>
            <a:spLocks noChangeArrowheads="1"/>
          </p:cNvSpPr>
          <p:nvPr/>
        </p:nvSpPr>
        <p:spPr bwMode="auto">
          <a:xfrm rot="-2997016">
            <a:off x="1345406" y="3666332"/>
            <a:ext cx="339725" cy="195262"/>
          </a:xfrm>
          <a:prstGeom prst="ellipse">
            <a:avLst/>
          </a:prstGeom>
          <a:gradFill rotWithShape="1">
            <a:gsLst>
              <a:gs pos="0">
                <a:srgbClr val="FFFFCC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sp>
        <p:nvSpPr>
          <p:cNvPr id="903424" name="Oval 256"/>
          <p:cNvSpPr>
            <a:spLocks noChangeArrowheads="1"/>
          </p:cNvSpPr>
          <p:nvPr/>
        </p:nvSpPr>
        <p:spPr bwMode="auto">
          <a:xfrm rot="-2997016">
            <a:off x="2385219" y="4093369"/>
            <a:ext cx="393700" cy="227012"/>
          </a:xfrm>
          <a:prstGeom prst="ellipse">
            <a:avLst/>
          </a:prstGeom>
          <a:gradFill rotWithShape="1">
            <a:gsLst>
              <a:gs pos="0">
                <a:srgbClr val="FFFFCC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/>
          </a:p>
        </p:txBody>
      </p:sp>
      <p:sp>
        <p:nvSpPr>
          <p:cNvPr id="903425" name="Freeform 257"/>
          <p:cNvSpPr>
            <a:spLocks/>
          </p:cNvSpPr>
          <p:nvPr/>
        </p:nvSpPr>
        <p:spPr bwMode="auto">
          <a:xfrm>
            <a:off x="3733800" y="2527300"/>
            <a:ext cx="692150" cy="627063"/>
          </a:xfrm>
          <a:custGeom>
            <a:avLst/>
            <a:gdLst>
              <a:gd name="T0" fmla="*/ 0 w 548"/>
              <a:gd name="T1" fmla="*/ 399 h 497"/>
              <a:gd name="T2" fmla="*/ 89 w 548"/>
              <a:gd name="T3" fmla="*/ 225 h 497"/>
              <a:gd name="T4" fmla="*/ 150 w 548"/>
              <a:gd name="T5" fmla="*/ 134 h 497"/>
              <a:gd name="T6" fmla="*/ 193 w 548"/>
              <a:gd name="T7" fmla="*/ 109 h 497"/>
              <a:gd name="T8" fmla="*/ 236 w 548"/>
              <a:gd name="T9" fmla="*/ 88 h 497"/>
              <a:gd name="T10" fmla="*/ 311 w 548"/>
              <a:gd name="T11" fmla="*/ 8 h 497"/>
              <a:gd name="T12" fmla="*/ 484 w 548"/>
              <a:gd name="T13" fmla="*/ 42 h 497"/>
              <a:gd name="T14" fmla="*/ 542 w 548"/>
              <a:gd name="T15" fmla="*/ 186 h 497"/>
              <a:gd name="T16" fmla="*/ 519 w 548"/>
              <a:gd name="T17" fmla="*/ 385 h 497"/>
              <a:gd name="T18" fmla="*/ 491 w 548"/>
              <a:gd name="T19" fmla="*/ 49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8" h="497">
                <a:moveTo>
                  <a:pt x="0" y="399"/>
                </a:moveTo>
                <a:cubicBezTo>
                  <a:pt x="15" y="370"/>
                  <a:pt x="64" y="269"/>
                  <a:pt x="89" y="225"/>
                </a:cubicBezTo>
                <a:cubicBezTo>
                  <a:pt x="114" y="181"/>
                  <a:pt x="133" y="153"/>
                  <a:pt x="150" y="134"/>
                </a:cubicBezTo>
                <a:cubicBezTo>
                  <a:pt x="167" y="115"/>
                  <a:pt x="179" y="117"/>
                  <a:pt x="193" y="109"/>
                </a:cubicBezTo>
                <a:cubicBezTo>
                  <a:pt x="207" y="101"/>
                  <a:pt x="216" y="105"/>
                  <a:pt x="236" y="88"/>
                </a:cubicBezTo>
                <a:cubicBezTo>
                  <a:pt x="256" y="71"/>
                  <a:pt x="270" y="16"/>
                  <a:pt x="311" y="8"/>
                </a:cubicBezTo>
                <a:cubicBezTo>
                  <a:pt x="352" y="0"/>
                  <a:pt x="446" y="12"/>
                  <a:pt x="484" y="42"/>
                </a:cubicBezTo>
                <a:cubicBezTo>
                  <a:pt x="522" y="72"/>
                  <a:pt x="536" y="129"/>
                  <a:pt x="542" y="186"/>
                </a:cubicBezTo>
                <a:cubicBezTo>
                  <a:pt x="548" y="243"/>
                  <a:pt x="527" y="333"/>
                  <a:pt x="519" y="385"/>
                </a:cubicBezTo>
                <a:cubicBezTo>
                  <a:pt x="511" y="437"/>
                  <a:pt x="497" y="474"/>
                  <a:pt x="491" y="497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/>
          </a:p>
        </p:txBody>
      </p:sp>
      <p:grpSp>
        <p:nvGrpSpPr>
          <p:cNvPr id="5" name="Group 259"/>
          <p:cNvGrpSpPr>
            <a:grpSpLocks/>
          </p:cNvGrpSpPr>
          <p:nvPr/>
        </p:nvGrpSpPr>
        <p:grpSpPr bwMode="auto">
          <a:xfrm>
            <a:off x="2039938" y="2678113"/>
            <a:ext cx="4105275" cy="1317625"/>
            <a:chOff x="1452" y="1912"/>
            <a:chExt cx="2586" cy="830"/>
          </a:xfrm>
        </p:grpSpPr>
        <p:sp>
          <p:nvSpPr>
            <p:cNvPr id="903428" name="Oval 260"/>
            <p:cNvSpPr>
              <a:spLocks noChangeArrowheads="1"/>
            </p:cNvSpPr>
            <p:nvPr/>
          </p:nvSpPr>
          <p:spPr bwMode="auto">
            <a:xfrm rot="-352644">
              <a:off x="1452" y="2335"/>
              <a:ext cx="896" cy="407"/>
            </a:xfrm>
            <a:prstGeom prst="ellipse">
              <a:avLst/>
            </a:prstGeom>
            <a:noFill/>
            <a:ln w="571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29" name="Oval 261"/>
            <p:cNvSpPr>
              <a:spLocks noChangeArrowheads="1"/>
            </p:cNvSpPr>
            <p:nvPr/>
          </p:nvSpPr>
          <p:spPr bwMode="auto">
            <a:xfrm rot="-407276">
              <a:off x="2572" y="1912"/>
              <a:ext cx="1466" cy="512"/>
            </a:xfrm>
            <a:prstGeom prst="ellipse">
              <a:avLst/>
            </a:prstGeom>
            <a:noFill/>
            <a:ln w="571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30" name="Line 262"/>
            <p:cNvSpPr>
              <a:spLocks noChangeShapeType="1"/>
            </p:cNvSpPr>
            <p:nvPr/>
          </p:nvSpPr>
          <p:spPr bwMode="auto">
            <a:xfrm flipV="1">
              <a:off x="2317" y="2317"/>
              <a:ext cx="294" cy="112"/>
            </a:xfrm>
            <a:prstGeom prst="line">
              <a:avLst/>
            </a:prstGeom>
            <a:noFill/>
            <a:ln w="571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6" name="Group 263"/>
          <p:cNvGrpSpPr>
            <a:grpSpLocks/>
          </p:cNvGrpSpPr>
          <p:nvPr/>
        </p:nvGrpSpPr>
        <p:grpSpPr bwMode="auto">
          <a:xfrm>
            <a:off x="3518694" y="3315493"/>
            <a:ext cx="327025" cy="176213"/>
            <a:chOff x="3544" y="3648"/>
            <a:chExt cx="256" cy="136"/>
          </a:xfrm>
        </p:grpSpPr>
        <p:sp>
          <p:nvSpPr>
            <p:cNvPr id="903432" name="AutoShape 264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33" name="Rectangle 265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34" name="Rectangle 266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7" name="Group 267"/>
          <p:cNvGrpSpPr>
            <a:grpSpLocks/>
          </p:cNvGrpSpPr>
          <p:nvPr/>
        </p:nvGrpSpPr>
        <p:grpSpPr bwMode="auto">
          <a:xfrm>
            <a:off x="2066925" y="3403600"/>
            <a:ext cx="327025" cy="176213"/>
            <a:chOff x="3544" y="3648"/>
            <a:chExt cx="256" cy="136"/>
          </a:xfrm>
        </p:grpSpPr>
        <p:sp>
          <p:nvSpPr>
            <p:cNvPr id="903436" name="AutoShape 268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37" name="Rectangle 269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38" name="Rectangle 270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8" name="Group 271"/>
          <p:cNvGrpSpPr>
            <a:grpSpLocks/>
          </p:cNvGrpSpPr>
          <p:nvPr/>
        </p:nvGrpSpPr>
        <p:grpSpPr bwMode="auto">
          <a:xfrm>
            <a:off x="2654300" y="3243263"/>
            <a:ext cx="327025" cy="176212"/>
            <a:chOff x="3544" y="3648"/>
            <a:chExt cx="256" cy="136"/>
          </a:xfrm>
        </p:grpSpPr>
        <p:sp>
          <p:nvSpPr>
            <p:cNvPr id="903440" name="AutoShape 272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41" name="Rectangle 273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42" name="Rectangle 274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0" name="Group 275"/>
          <p:cNvGrpSpPr>
            <a:grpSpLocks/>
          </p:cNvGrpSpPr>
          <p:nvPr/>
        </p:nvGrpSpPr>
        <p:grpSpPr bwMode="auto">
          <a:xfrm>
            <a:off x="2255838" y="3870325"/>
            <a:ext cx="327025" cy="176213"/>
            <a:chOff x="3544" y="3648"/>
            <a:chExt cx="256" cy="136"/>
          </a:xfrm>
        </p:grpSpPr>
        <p:sp>
          <p:nvSpPr>
            <p:cNvPr id="903444" name="AutoShape 276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45" name="Rectangle 277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46" name="Rectangle 278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1" name="Group 279"/>
          <p:cNvGrpSpPr>
            <a:grpSpLocks/>
          </p:cNvGrpSpPr>
          <p:nvPr/>
        </p:nvGrpSpPr>
        <p:grpSpPr bwMode="auto">
          <a:xfrm>
            <a:off x="3011488" y="3751263"/>
            <a:ext cx="327025" cy="176212"/>
            <a:chOff x="3544" y="3648"/>
            <a:chExt cx="256" cy="136"/>
          </a:xfrm>
        </p:grpSpPr>
        <p:sp>
          <p:nvSpPr>
            <p:cNvPr id="903448" name="AutoShape 280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49" name="Rectangle 281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50" name="Rectangle 282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2" name="Group 283"/>
          <p:cNvGrpSpPr>
            <a:grpSpLocks/>
          </p:cNvGrpSpPr>
          <p:nvPr/>
        </p:nvGrpSpPr>
        <p:grpSpPr bwMode="auto">
          <a:xfrm>
            <a:off x="3876675" y="2836863"/>
            <a:ext cx="327025" cy="176212"/>
            <a:chOff x="3544" y="3648"/>
            <a:chExt cx="256" cy="136"/>
          </a:xfrm>
        </p:grpSpPr>
        <p:sp>
          <p:nvSpPr>
            <p:cNvPr id="903452" name="AutoShape 284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53" name="Rectangle 285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54" name="Rectangle 286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3" name="Group 287"/>
          <p:cNvGrpSpPr>
            <a:grpSpLocks/>
          </p:cNvGrpSpPr>
          <p:nvPr/>
        </p:nvGrpSpPr>
        <p:grpSpPr bwMode="auto">
          <a:xfrm>
            <a:off x="4413250" y="3454400"/>
            <a:ext cx="327025" cy="176213"/>
            <a:chOff x="3544" y="3648"/>
            <a:chExt cx="256" cy="136"/>
          </a:xfrm>
        </p:grpSpPr>
        <p:sp>
          <p:nvSpPr>
            <p:cNvPr id="903456" name="AutoShape 288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57" name="Rectangle 289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58" name="Rectangle 290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4" name="Group 291"/>
          <p:cNvGrpSpPr>
            <a:grpSpLocks/>
          </p:cNvGrpSpPr>
          <p:nvPr/>
        </p:nvGrpSpPr>
        <p:grpSpPr bwMode="auto">
          <a:xfrm>
            <a:off x="5828506" y="3052049"/>
            <a:ext cx="327025" cy="176213"/>
            <a:chOff x="3544" y="3648"/>
            <a:chExt cx="256" cy="136"/>
          </a:xfrm>
        </p:grpSpPr>
        <p:sp>
          <p:nvSpPr>
            <p:cNvPr id="903460" name="AutoShape 292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61" name="Rectangle 293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62" name="Rectangle 294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grpSp>
        <p:nvGrpSpPr>
          <p:cNvPr id="15" name="Group 295"/>
          <p:cNvGrpSpPr>
            <a:grpSpLocks/>
          </p:cNvGrpSpPr>
          <p:nvPr/>
        </p:nvGrpSpPr>
        <p:grpSpPr bwMode="auto">
          <a:xfrm>
            <a:off x="4872038" y="2608263"/>
            <a:ext cx="327025" cy="176212"/>
            <a:chOff x="3544" y="3648"/>
            <a:chExt cx="256" cy="136"/>
          </a:xfrm>
        </p:grpSpPr>
        <p:sp>
          <p:nvSpPr>
            <p:cNvPr id="903464" name="AutoShape 296" descr="新聞紙"/>
            <p:cNvSpPr>
              <a:spLocks noChangeArrowheads="1"/>
            </p:cNvSpPr>
            <p:nvPr/>
          </p:nvSpPr>
          <p:spPr bwMode="auto">
            <a:xfrm>
              <a:off x="3544" y="3648"/>
              <a:ext cx="256" cy="136"/>
            </a:xfrm>
            <a:prstGeom prst="cube">
              <a:avLst>
                <a:gd name="adj" fmla="val 69907"/>
              </a:avLst>
            </a:prstGeom>
            <a:blipFill dpi="0" rotWithShape="1">
              <a:blip r:embed="rId68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65" name="Rectangle 297"/>
            <p:cNvSpPr>
              <a:spLocks noChangeArrowheads="1"/>
            </p:cNvSpPr>
            <p:nvPr/>
          </p:nvSpPr>
          <p:spPr bwMode="auto">
            <a:xfrm>
              <a:off x="3552" y="3751"/>
              <a:ext cx="44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903466" name="Rectangle 298"/>
            <p:cNvSpPr>
              <a:spLocks noChangeArrowheads="1"/>
            </p:cNvSpPr>
            <p:nvPr/>
          </p:nvSpPr>
          <p:spPr bwMode="auto">
            <a:xfrm>
              <a:off x="3604" y="3752"/>
              <a:ext cx="86" cy="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</p:grpSp>
      <p:sp>
        <p:nvSpPr>
          <p:cNvPr id="903471" name="AutoShape 303"/>
          <p:cNvSpPr>
            <a:spLocks/>
          </p:cNvSpPr>
          <p:nvPr/>
        </p:nvSpPr>
        <p:spPr bwMode="auto">
          <a:xfrm>
            <a:off x="155423" y="5233303"/>
            <a:ext cx="3964908" cy="964297"/>
          </a:xfrm>
          <a:prstGeom prst="borderCallout2">
            <a:avLst>
              <a:gd name="adj1" fmla="val -374"/>
              <a:gd name="adj2" fmla="val 77648"/>
              <a:gd name="adj3" fmla="val -32718"/>
              <a:gd name="adj4" fmla="val 77935"/>
              <a:gd name="adj5" fmla="val -120975"/>
              <a:gd name="adj6" fmla="val 71071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38100" algn="ctr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endParaRPr lang="en-US" altLang="ja-JP" sz="1200" dirty="0" smtClean="0"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・エンジン制御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>ECU 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制御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設計（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RH850)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lvl="0"/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エンジン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制御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>ECU-BSW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ｿﾌﾄ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開発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(RH850)</a:t>
            </a:r>
            <a:endParaRPr lang="ja-JP" altLang="en-US" sz="1200" dirty="0">
              <a:solidFill>
                <a:schemeClr val="tx1"/>
              </a:solidFill>
              <a:latin typeface="+mn-ea"/>
            </a:endParaRPr>
          </a:p>
          <a:p>
            <a:pPr lvl="0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・ブレーキ制御ソフト：制御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設計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パワーステアリング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>ECU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ソフト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開発</a:t>
            </a:r>
            <a:endParaRPr lang="en-US" altLang="ja-JP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3486" name="AutoShape 318"/>
          <p:cNvSpPr>
            <a:spLocks/>
          </p:cNvSpPr>
          <p:nvPr/>
        </p:nvSpPr>
        <p:spPr bwMode="auto">
          <a:xfrm>
            <a:off x="4893469" y="1290636"/>
            <a:ext cx="3863296" cy="686506"/>
          </a:xfrm>
          <a:prstGeom prst="borderCallout2">
            <a:avLst>
              <a:gd name="adj1" fmla="val 23066"/>
              <a:gd name="adj2" fmla="val -131"/>
              <a:gd name="adj3" fmla="val 24407"/>
              <a:gd name="adj4" fmla="val -9556"/>
              <a:gd name="adj5" fmla="val 242591"/>
              <a:gd name="adj6" fmla="val -10907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/>
          </a:p>
          <a:p>
            <a:r>
              <a:rPr lang="ja-JP" altLang="en-US" sz="1200" dirty="0" smtClean="0"/>
              <a:t>・ボディ統合</a:t>
            </a:r>
            <a:r>
              <a:rPr lang="en-US" altLang="ja-JP" sz="1200" dirty="0" smtClean="0"/>
              <a:t>ECU</a:t>
            </a:r>
            <a:r>
              <a:rPr lang="ja-JP" altLang="en-US" sz="1200" dirty="0" smtClean="0"/>
              <a:t>（</a:t>
            </a:r>
            <a:r>
              <a:rPr lang="en-US" altLang="ja-JP" sz="1200" dirty="0" smtClean="0"/>
              <a:t>RL78</a:t>
            </a:r>
            <a:r>
              <a:rPr lang="ja-JP" altLang="en-US" sz="1200" dirty="0" smtClean="0"/>
              <a:t>）</a:t>
            </a:r>
            <a:endParaRPr lang="en-US" altLang="ja-JP" sz="12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 lvl="0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・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バッテリー制御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ECU</a:t>
            </a:r>
          </a:p>
          <a:p>
            <a:pPr lvl="0"/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6" name="グループ化 5"/>
          <p:cNvGrpSpPr/>
          <p:nvPr/>
        </p:nvGrpSpPr>
        <p:grpSpPr>
          <a:xfrm rot="446681">
            <a:off x="3762584" y="2432682"/>
            <a:ext cx="628836" cy="240179"/>
            <a:chOff x="7848774" y="2765122"/>
            <a:chExt cx="628836" cy="240179"/>
          </a:xfrm>
        </p:grpSpPr>
        <p:sp>
          <p:nvSpPr>
            <p:cNvPr id="4" name="正方形/長方形 3"/>
            <p:cNvSpPr/>
            <p:nvPr/>
          </p:nvSpPr>
          <p:spPr bwMode="auto">
            <a:xfrm>
              <a:off x="7927675" y="2777996"/>
              <a:ext cx="439948" cy="1923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 smtClean="0">
                <a:solidFill>
                  <a:schemeClr val="tx1"/>
                </a:solidFill>
              </a:endParaRPr>
            </a:p>
          </p:txBody>
        </p:sp>
        <p:sp>
          <p:nvSpPr>
            <p:cNvPr id="153" name="円/楕円 152"/>
            <p:cNvSpPr/>
            <p:nvPr/>
          </p:nvSpPr>
          <p:spPr bwMode="auto">
            <a:xfrm>
              <a:off x="8257636" y="2772700"/>
              <a:ext cx="219974" cy="232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円/楕円 165"/>
            <p:cNvSpPr/>
            <p:nvPr/>
          </p:nvSpPr>
          <p:spPr bwMode="auto">
            <a:xfrm>
              <a:off x="7848774" y="2765122"/>
              <a:ext cx="219974" cy="2326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AutoShape 304"/>
          <p:cNvSpPr>
            <a:spLocks/>
          </p:cNvSpPr>
          <p:nvPr/>
        </p:nvSpPr>
        <p:spPr bwMode="auto">
          <a:xfrm>
            <a:off x="137736" y="1290636"/>
            <a:ext cx="3599170" cy="1373013"/>
          </a:xfrm>
          <a:prstGeom prst="borderCallout2">
            <a:avLst>
              <a:gd name="adj1" fmla="val 13893"/>
              <a:gd name="adj2" fmla="val 100335"/>
              <a:gd name="adj3" fmla="val 14114"/>
              <a:gd name="adj4" fmla="val 106515"/>
              <a:gd name="adj5" fmla="val 68828"/>
              <a:gd name="adj6" fmla="val 112691"/>
            </a:avLst>
          </a:prstGeom>
          <a:solidFill>
            <a:schemeClr val="accent6">
              <a:lumMod val="40000"/>
              <a:lumOff val="60000"/>
            </a:schemeClr>
          </a:solidFill>
          <a:ln w="38100" algn="ctr">
            <a:solidFill>
              <a:srgbClr val="0066FF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eaLnBrk="0" fontAlgn="ctr" hangingPunct="0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車・車間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通信（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R-CarW2H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eaLnBrk="0" fontAlgn="ctr" hangingPunct="0">
              <a:defRPr/>
            </a:pP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・周辺監視ソフト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開発（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SH7766,R-CarV2H,RZ/A1H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lvl="0" eaLnBrk="0" fontAlgn="ctr" hangingPunct="0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・小型ステレオカメラソフト開発</a:t>
            </a:r>
            <a:endParaRPr lang="en-US" altLang="ja-JP" sz="1200" dirty="0" smtClean="0">
              <a:solidFill>
                <a:schemeClr val="tx1"/>
              </a:solidFill>
              <a:latin typeface="+mn-ea"/>
            </a:endParaRPr>
          </a:p>
          <a:p>
            <a:pPr lvl="0" eaLnBrk="0" fontAlgn="ctr" hangingPunct="0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自動運転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>ECU </a:t>
            </a:r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ソフト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開発（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R-CarV2H,RH850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pPr lvl="0" eaLnBrk="0" fontAlgn="ctr" hangingPunct="0">
              <a:defRPr/>
            </a:pP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・３次元空間認識（研究所連携）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7" name="AutoShape 318"/>
          <p:cNvSpPr>
            <a:spLocks/>
          </p:cNvSpPr>
          <p:nvPr/>
        </p:nvSpPr>
        <p:spPr bwMode="auto">
          <a:xfrm>
            <a:off x="4931049" y="4186964"/>
            <a:ext cx="3833833" cy="706769"/>
          </a:xfrm>
          <a:prstGeom prst="borderCallout2">
            <a:avLst>
              <a:gd name="adj1" fmla="val 44631"/>
              <a:gd name="adj2" fmla="val -867"/>
              <a:gd name="adj3" fmla="val 40586"/>
              <a:gd name="adj4" fmla="val -7496"/>
              <a:gd name="adj5" fmla="val -101552"/>
              <a:gd name="adj6" fmla="val -12659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/>
          </a:p>
          <a:p>
            <a:r>
              <a:rPr lang="ja-JP" altLang="en-US" sz="1200" dirty="0" smtClean="0"/>
              <a:t>・</a:t>
            </a:r>
            <a:r>
              <a:rPr lang="en-US" altLang="ja-JP" sz="1200" dirty="0" err="1" smtClean="0">
                <a:solidFill>
                  <a:schemeClr val="tx1"/>
                </a:solidFill>
              </a:rPr>
              <a:t>EtherAVB</a:t>
            </a:r>
            <a:r>
              <a:rPr lang="ja-JP" altLang="en-US" sz="1200" dirty="0" smtClean="0">
                <a:solidFill>
                  <a:schemeClr val="tx1"/>
                </a:solidFill>
              </a:rPr>
              <a:t>（</a:t>
            </a:r>
            <a:r>
              <a:rPr lang="en-US" altLang="ja-JP" sz="1200" dirty="0" smtClean="0">
                <a:solidFill>
                  <a:schemeClr val="tx1"/>
                </a:solidFill>
              </a:rPr>
              <a:t>R-CarH2</a:t>
            </a:r>
            <a:r>
              <a:rPr lang="ja-JP" altLang="en-US" sz="1200" dirty="0" smtClean="0">
                <a:solidFill>
                  <a:schemeClr val="tx1"/>
                </a:solidFill>
              </a:rPr>
              <a:t>）</a:t>
            </a:r>
            <a:endParaRPr lang="en-US" altLang="ja-JP" sz="1200" dirty="0" smtClean="0">
              <a:solidFill>
                <a:srgbClr val="000000"/>
              </a:solidFill>
              <a:latin typeface="+mn-ea"/>
            </a:endParaRPr>
          </a:p>
          <a:p>
            <a:r>
              <a:rPr lang="ja-JP" altLang="en-US" sz="1200" dirty="0" smtClean="0">
                <a:solidFill>
                  <a:srgbClr val="000000"/>
                </a:solidFill>
                <a:latin typeface="+mn-ea"/>
              </a:rPr>
              <a:t>・</a:t>
            </a:r>
            <a:r>
              <a:rPr lang="en-US" altLang="ja-JP" sz="1200" dirty="0" err="1" smtClean="0">
                <a:solidFill>
                  <a:srgbClr val="000000"/>
                </a:solidFill>
                <a:latin typeface="+mn-ea"/>
              </a:rPr>
              <a:t>EtherSW</a:t>
            </a:r>
            <a:endParaRPr lang="en-US" altLang="ja-JP" sz="1200" dirty="0" smtClean="0">
              <a:solidFill>
                <a:srgbClr val="000000"/>
              </a:solidFill>
              <a:latin typeface="+mn-ea"/>
            </a:endParaRPr>
          </a:p>
          <a:p>
            <a:endParaRPr lang="ja-JP" altLang="en-US" sz="12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5168" y="1073935"/>
            <a:ext cx="119190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/>
                </a:solidFill>
                <a:latin typeface="+mn-ea"/>
                <a:ea typeface="+mn-ea"/>
              </a:rPr>
              <a:t>ADAS</a:t>
            </a:r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関連</a:t>
            </a: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303119" y="4956686"/>
            <a:ext cx="1989601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パワートレイン関連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5026025" y="1089558"/>
            <a:ext cx="700882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ボディ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5063150" y="4006309"/>
            <a:ext cx="2399097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通信・ネットワーク</a:t>
            </a:r>
            <a:endParaRPr kumimoji="1" lang="ja-JP" altLang="en-US" sz="1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2" name="星 5 161"/>
          <p:cNvSpPr/>
          <p:nvPr/>
        </p:nvSpPr>
        <p:spPr bwMode="auto">
          <a:xfrm>
            <a:off x="4031940" y="2384884"/>
            <a:ext cx="396044" cy="36004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64" name="星 5 163"/>
          <p:cNvSpPr/>
          <p:nvPr/>
        </p:nvSpPr>
        <p:spPr bwMode="auto">
          <a:xfrm>
            <a:off x="4860032" y="3212976"/>
            <a:ext cx="396044" cy="36004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65" name="星 5 164"/>
          <p:cNvSpPr/>
          <p:nvPr/>
        </p:nvSpPr>
        <p:spPr bwMode="auto">
          <a:xfrm>
            <a:off x="2123728" y="3573016"/>
            <a:ext cx="396044" cy="36004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174" name="タイトル 71"/>
          <p:cNvSpPr txBox="1">
            <a:spLocks/>
          </p:cNvSpPr>
          <p:nvPr/>
        </p:nvSpPr>
        <p:spPr>
          <a:xfrm>
            <a:off x="496781" y="175571"/>
            <a:ext cx="6430803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en-US" altLang="ja-JP" sz="2800" dirty="0" smtClean="0">
                <a:solidFill>
                  <a:schemeClr val="tx1"/>
                </a:solidFill>
                <a:ea typeface="HGPｺﾞｼｯｸE" pitchFamily="50" charset="-128"/>
              </a:rPr>
              <a:t>-</a:t>
            </a:r>
            <a:r>
              <a:rPr lang="ja-JP" altLang="en-US" sz="2800" dirty="0" smtClean="0">
                <a:solidFill>
                  <a:schemeClr val="tx1"/>
                </a:solidFill>
                <a:ea typeface="HGPｺﾞｼｯｸE" pitchFamily="50" charset="-128"/>
              </a:rPr>
              <a:t>１．車載</a:t>
            </a:r>
            <a:r>
              <a:rPr lang="ja-JP" altLang="en-US" sz="2800" dirty="0" smtClean="0">
                <a:solidFill>
                  <a:schemeClr val="tx1"/>
                </a:solidFill>
                <a:ea typeface="HGPｺﾞｼｯｸE" pitchFamily="50" charset="-128"/>
              </a:rPr>
              <a:t>注力分野および実績</a:t>
            </a:r>
            <a:endParaRPr lang="en-US" altLang="ja-JP" sz="28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5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51A7BC13-068A-4C68-9462-1CAF313FAB87}" type="slidenum">
              <a:rPr lang="en-US" altLang="ja-JP" sz="1400" smtClean="0">
                <a:solidFill>
                  <a:srgbClr val="000000"/>
                </a:solidFill>
                <a:ea typeface="HGPｺﾞｼｯｸE" pitchFamily="50" charset="-128"/>
              </a:rPr>
              <a:pPr eaLnBrk="1" hangingPunct="1"/>
              <a:t>6</a:t>
            </a:fld>
            <a:endParaRPr lang="en-US" altLang="ja-JP" sz="14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158" name="Text Box 4"/>
          <p:cNvSpPr txBox="1">
            <a:spLocks noChangeArrowheads="1"/>
          </p:cNvSpPr>
          <p:nvPr/>
        </p:nvSpPr>
        <p:spPr bwMode="auto">
          <a:xfrm>
            <a:off x="162823" y="-28575"/>
            <a:ext cx="75191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 smtClean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59" name="AutoShape 318"/>
          <p:cNvSpPr>
            <a:spLocks/>
          </p:cNvSpPr>
          <p:nvPr/>
        </p:nvSpPr>
        <p:spPr bwMode="auto">
          <a:xfrm>
            <a:off x="4948684" y="5237590"/>
            <a:ext cx="3865862" cy="773743"/>
          </a:xfrm>
          <a:prstGeom prst="borderCallout2">
            <a:avLst>
              <a:gd name="adj1" fmla="val 43860"/>
              <a:gd name="adj2" fmla="val 62"/>
              <a:gd name="adj3" fmla="val 39537"/>
              <a:gd name="adj4" fmla="val -5394"/>
              <a:gd name="adj5" fmla="val -277445"/>
              <a:gd name="adj6" fmla="val -40277"/>
            </a:avLst>
          </a:prstGeom>
          <a:gradFill rotWithShape="1">
            <a:gsLst>
              <a:gs pos="0">
                <a:srgbClr val="CCFFFF"/>
              </a:gs>
              <a:gs pos="50000">
                <a:srgbClr val="CCFFFF">
                  <a:gamma/>
                  <a:tint val="40000"/>
                  <a:invGamma/>
                </a:srgbClr>
              </a:gs>
              <a:gs pos="100000">
                <a:srgbClr val="CCFFFF"/>
              </a:gs>
            </a:gsLst>
            <a:lin ang="5400000" scaled="1"/>
          </a:gradFill>
          <a:ln w="28575" algn="ctr">
            <a:solidFill>
              <a:srgbClr val="00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ja-JP" sz="1200" dirty="0" smtClean="0">
              <a:latin typeface="HGPｺﾞｼｯｸE" pitchFamily="50" charset="-128"/>
              <a:ea typeface="HGPｺﾞｼｯｸE" pitchFamily="50" charset="-128"/>
            </a:endParaRPr>
          </a:p>
          <a:p>
            <a:pPr lvl="0"/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・ディスプレイオーディオ（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R-CarM2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+mn-ea"/>
            </a:endParaRPr>
          </a:p>
          <a:p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・ナビゲーション（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R-CarH1</a:t>
            </a:r>
            <a:r>
              <a:rPr lang="ja-JP" altLang="en-US" sz="1200" dirty="0" err="1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H2</a:t>
            </a:r>
            <a:r>
              <a:rPr lang="ja-JP" altLang="en-US" sz="1200" dirty="0" err="1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M1S</a:t>
            </a:r>
            <a:r>
              <a:rPr lang="ja-JP" altLang="en-US" sz="1200" dirty="0" err="1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M2A</a:t>
            </a:r>
            <a:r>
              <a:rPr lang="ja-JP" altLang="en-US" sz="1200" dirty="0" err="1" smtClean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E2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ja-JP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ja-JP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021852" y="5052645"/>
            <a:ext cx="216840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インフォテイメント</a:t>
            </a:r>
          </a:p>
        </p:txBody>
      </p:sp>
    </p:spTree>
    <p:extLst>
      <p:ext uri="{BB962C8B-B14F-4D97-AF65-F5344CB8AC3E}">
        <p14:creationId xmlns:p14="http://schemas.microsoft.com/office/powerpoint/2010/main" val="11605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下矢印 64"/>
          <p:cNvSpPr/>
          <p:nvPr/>
        </p:nvSpPr>
        <p:spPr bwMode="auto">
          <a:xfrm rot="14469318">
            <a:off x="3046361" y="1540216"/>
            <a:ext cx="2671411" cy="6121153"/>
          </a:xfrm>
          <a:prstGeom prst="downArrow">
            <a:avLst>
              <a:gd name="adj1" fmla="val 48648"/>
              <a:gd name="adj2" fmla="val 36822"/>
            </a:avLst>
          </a:prstGeom>
          <a:solidFill>
            <a:srgbClr val="00B0F0">
              <a:alpha val="3098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pic>
        <p:nvPicPr>
          <p:cNvPr id="4098" name="Picture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4980027"/>
            <a:ext cx="3198812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pic>
        <p:nvPicPr>
          <p:cNvPr id="410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56" y="1556628"/>
            <a:ext cx="431165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16" name="スライド番号プレースホルダ 2"/>
          <p:cNvSpPr txBox="1">
            <a:spLocks noGrp="1"/>
          </p:cNvSpPr>
          <p:nvPr/>
        </p:nvSpPr>
        <p:spPr bwMode="auto">
          <a:xfrm>
            <a:off x="8810625" y="6553200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110C1814-51A3-49FD-B6BB-A6371F5B24EE}" type="slidenum">
              <a:rPr lang="en-US" altLang="ja-JP" sz="1400">
                <a:solidFill>
                  <a:schemeClr val="tx1"/>
                </a:solidFill>
                <a:latin typeface="+mn-lt"/>
                <a:ea typeface="ＭＳ Ｐゴシック" pitchFamily="50" charset="-128"/>
              </a:rPr>
              <a:pPr algn="r">
                <a:defRPr/>
              </a:pPr>
              <a:t>7</a:t>
            </a:fld>
            <a:endParaRPr lang="en-US" altLang="ja-JP" sz="1400">
              <a:solidFill>
                <a:schemeClr val="tx1"/>
              </a:solidFill>
              <a:latin typeface="+mn-lt"/>
              <a:ea typeface="ＭＳ Ｐゴシック" pitchFamily="50" charset="-128"/>
            </a:endParaRPr>
          </a:p>
        </p:txBody>
      </p:sp>
      <p:sp>
        <p:nvSpPr>
          <p:cNvPr id="4103" name="タイトル 6"/>
          <p:cNvSpPr>
            <a:spLocks/>
          </p:cNvSpPr>
          <p:nvPr/>
        </p:nvSpPr>
        <p:spPr bwMode="auto">
          <a:xfrm>
            <a:off x="87313" y="123825"/>
            <a:ext cx="75104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sz="2000">
                <a:solidFill>
                  <a:schemeClr val="tx1"/>
                </a:solidFill>
              </a:rPr>
              <a:t>　　</a:t>
            </a:r>
          </a:p>
        </p:txBody>
      </p:sp>
      <p:sp>
        <p:nvSpPr>
          <p:cNvPr id="31" name="円/楕円 30"/>
          <p:cNvSpPr/>
          <p:nvPr/>
        </p:nvSpPr>
        <p:spPr>
          <a:xfrm>
            <a:off x="7073619" y="2366253"/>
            <a:ext cx="1001712" cy="1000125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3" name="テキスト ボックス 219"/>
          <p:cNvSpPr txBox="1"/>
          <p:nvPr/>
        </p:nvSpPr>
        <p:spPr>
          <a:xfrm>
            <a:off x="7095844" y="2647240"/>
            <a:ext cx="996950" cy="4000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000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44</a:t>
            </a:r>
            <a:r>
              <a:rPr lang="ja-JP" altLang="en-US" sz="2000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億</a:t>
            </a:r>
            <a:r>
              <a:rPr lang="en-US" altLang="ja-JP" sz="1400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/</a:t>
            </a:r>
            <a:r>
              <a:rPr lang="ja-JP" altLang="en-US" sz="1400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</a:t>
            </a:r>
          </a:p>
        </p:txBody>
      </p:sp>
      <p:sp>
        <p:nvSpPr>
          <p:cNvPr id="37" name="テキスト ボックス 219"/>
          <p:cNvSpPr txBox="1"/>
          <p:nvPr/>
        </p:nvSpPr>
        <p:spPr>
          <a:xfrm>
            <a:off x="5482944" y="1470903"/>
            <a:ext cx="13208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u="sng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18</a:t>
            </a:r>
            <a:r>
              <a:rPr lang="ja-JP" altLang="en-US" sz="1400" u="sng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年度</a:t>
            </a:r>
            <a:r>
              <a:rPr lang="ja-JP" altLang="en-US" sz="1400" u="sng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（計画）</a:t>
            </a:r>
            <a:endParaRPr lang="ja-JP" altLang="en-US" sz="1400" u="sng" dirty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0" name="テキスト ボックス 219"/>
          <p:cNvSpPr txBox="1"/>
          <p:nvPr/>
        </p:nvSpPr>
        <p:spPr>
          <a:xfrm>
            <a:off x="8010525" y="3807418"/>
            <a:ext cx="1082675" cy="5222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ADAS</a:t>
            </a:r>
          </a:p>
          <a:p>
            <a:pPr>
              <a:defRPr/>
            </a:pPr>
            <a:r>
              <a:rPr lang="ja-JP" altLang="en-US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（自動運転）</a:t>
            </a:r>
            <a:endParaRPr lang="ja-JP" altLang="en-US" sz="1400" b="1" u="sng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1" name="テキスト ボックス 219"/>
          <p:cNvSpPr txBox="1"/>
          <p:nvPr/>
        </p:nvSpPr>
        <p:spPr>
          <a:xfrm>
            <a:off x="5608356" y="3539415"/>
            <a:ext cx="1143000" cy="3079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パワトレ制御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2" name="テキスト ボックス 219"/>
          <p:cNvSpPr txBox="1"/>
          <p:nvPr/>
        </p:nvSpPr>
        <p:spPr>
          <a:xfrm>
            <a:off x="5425794" y="2726615"/>
            <a:ext cx="1011237" cy="3079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ボディ制御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5" name="テキスト ボックス 219"/>
          <p:cNvSpPr txBox="1"/>
          <p:nvPr/>
        </p:nvSpPr>
        <p:spPr>
          <a:xfrm>
            <a:off x="5622644" y="1805865"/>
            <a:ext cx="1020762" cy="52228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インフォ</a:t>
            </a:r>
            <a:endParaRPr lang="en-US" altLang="ja-JP" sz="1400" dirty="0" smtClean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defRPr/>
            </a:pPr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テイメント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7" name="テキスト ボックス 219"/>
          <p:cNvSpPr txBox="1"/>
          <p:nvPr/>
        </p:nvSpPr>
        <p:spPr>
          <a:xfrm>
            <a:off x="6862481" y="1493128"/>
            <a:ext cx="593725" cy="2619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その他</a:t>
            </a:r>
            <a:endParaRPr lang="ja-JP" altLang="en-US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494352" y="3387129"/>
            <a:ext cx="4021403" cy="2332037"/>
            <a:chOff x="1079411" y="1482967"/>
            <a:chExt cx="4021403" cy="2332037"/>
          </a:xfrm>
        </p:grpSpPr>
        <p:pic>
          <p:nvPicPr>
            <p:cNvPr id="4100" name="Picture 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024" y="1560754"/>
              <a:ext cx="3711575" cy="2224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F4D71"/>
                    </a:outerShdw>
                  </a:effectLst>
                </a14:hiddenEffects>
              </a:ext>
            </a:extLst>
          </p:spPr>
        </p:pic>
        <p:sp>
          <p:nvSpPr>
            <p:cNvPr id="25" name="テキスト ボックス 219"/>
            <p:cNvSpPr txBox="1"/>
            <p:nvPr/>
          </p:nvSpPr>
          <p:spPr>
            <a:xfrm>
              <a:off x="4018139" y="2727877"/>
              <a:ext cx="1082675" cy="523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400" b="1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ADAS</a:t>
              </a:r>
            </a:p>
            <a:p>
              <a:pPr>
                <a:defRPr/>
              </a:pPr>
              <a:r>
                <a:rPr lang="ja-JP" altLang="en-US" sz="1400" b="1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（自動運転）</a:t>
              </a:r>
              <a:endParaRPr lang="ja-JP" altLang="en-US" sz="1400" b="1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26" name="テキスト ボックス 219"/>
            <p:cNvSpPr txBox="1"/>
            <p:nvPr/>
          </p:nvSpPr>
          <p:spPr>
            <a:xfrm>
              <a:off x="3373349" y="3507029"/>
              <a:ext cx="1143000" cy="3079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sz="14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パワトレ制御</a:t>
              </a:r>
              <a:endPara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27" name="テキスト ボックス 219"/>
            <p:cNvSpPr txBox="1"/>
            <p:nvPr/>
          </p:nvSpPr>
          <p:spPr>
            <a:xfrm>
              <a:off x="1473111" y="3283192"/>
              <a:ext cx="1009650" cy="30638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sz="14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ボディ制御</a:t>
              </a:r>
              <a:endPara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28" name="テキスト ボックス 219"/>
            <p:cNvSpPr txBox="1"/>
            <p:nvPr/>
          </p:nvSpPr>
          <p:spPr>
            <a:xfrm>
              <a:off x="1182599" y="2098917"/>
              <a:ext cx="1020762" cy="5238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sz="14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インフォ</a:t>
              </a:r>
              <a:endParaRPr lang="en-US" altLang="ja-JP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  <a:p>
              <a:pPr>
                <a:defRPr/>
              </a:pPr>
              <a:r>
                <a:rPr lang="ja-JP" altLang="en-US" sz="1400" dirty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　</a:t>
              </a:r>
              <a:r>
                <a:rPr lang="ja-JP" altLang="en-US" sz="14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テイメント</a:t>
              </a:r>
              <a:endPara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29" name="テキスト ボックス 219"/>
            <p:cNvSpPr txBox="1"/>
            <p:nvPr/>
          </p:nvSpPr>
          <p:spPr>
            <a:xfrm>
              <a:off x="3590836" y="2368792"/>
              <a:ext cx="522288" cy="33813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600" b="1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39%</a:t>
              </a:r>
              <a:endParaRPr lang="ja-JP" altLang="en-US" sz="1600" b="1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3" name="円/楕円 2"/>
            <p:cNvSpPr/>
            <p:nvPr/>
          </p:nvSpPr>
          <p:spPr>
            <a:xfrm>
              <a:off x="2706599" y="2216392"/>
              <a:ext cx="900112" cy="900112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32" name="テキスト ボックス 219"/>
            <p:cNvSpPr txBox="1"/>
            <p:nvPr/>
          </p:nvSpPr>
          <p:spPr>
            <a:xfrm>
              <a:off x="2670086" y="2454517"/>
              <a:ext cx="996950" cy="40005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2000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29</a:t>
              </a:r>
              <a:r>
                <a:rPr lang="ja-JP" altLang="en-US" sz="2000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億</a:t>
              </a:r>
              <a:r>
                <a:rPr lang="en-US" altLang="ja-JP" sz="1400" u="sng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/</a:t>
              </a:r>
              <a:r>
                <a:rPr lang="ja-JP" altLang="en-US" sz="1400" u="sng" dirty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年</a:t>
              </a:r>
            </a:p>
          </p:txBody>
        </p:sp>
        <p:sp>
          <p:nvSpPr>
            <p:cNvPr id="35" name="テキスト ボックス 219"/>
            <p:cNvSpPr txBox="1"/>
            <p:nvPr/>
          </p:nvSpPr>
          <p:spPr>
            <a:xfrm>
              <a:off x="1079411" y="1606792"/>
              <a:ext cx="1320800" cy="30797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400" u="sng" dirty="0" smtClean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15</a:t>
              </a:r>
              <a:r>
                <a:rPr lang="ja-JP" altLang="en-US" sz="1400" u="sng" dirty="0" smtClean="0">
                  <a:solidFill>
                    <a:schemeClr val="bg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年度（実績）</a:t>
              </a:r>
              <a:endParaRPr lang="ja-JP" altLang="en-US" sz="1400" u="sng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38" name="テキスト ボックス 219"/>
            <p:cNvSpPr txBox="1"/>
            <p:nvPr/>
          </p:nvSpPr>
          <p:spPr>
            <a:xfrm>
              <a:off x="3039974" y="3202229"/>
              <a:ext cx="520700" cy="33972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6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15%</a:t>
              </a:r>
              <a:endParaRPr lang="ja-JP" altLang="en-US" sz="16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46" name="テキスト ボックス 219"/>
            <p:cNvSpPr txBox="1"/>
            <p:nvPr/>
          </p:nvSpPr>
          <p:spPr>
            <a:xfrm>
              <a:off x="2582774" y="1482967"/>
              <a:ext cx="593725" cy="26193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ja-JP" altLang="en-US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その他</a:t>
              </a:r>
              <a:endParaRPr lang="ja-JP" altLang="en-US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48" name="テキスト ボックス 219"/>
            <p:cNvSpPr txBox="1"/>
            <p:nvPr/>
          </p:nvSpPr>
          <p:spPr>
            <a:xfrm>
              <a:off x="2387511" y="3013317"/>
              <a:ext cx="520700" cy="33972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6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16%</a:t>
              </a:r>
              <a:endParaRPr lang="ja-JP" altLang="en-US" sz="16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49" name="テキスト ボックス 219"/>
            <p:cNvSpPr txBox="1"/>
            <p:nvPr/>
          </p:nvSpPr>
          <p:spPr>
            <a:xfrm>
              <a:off x="2270036" y="2157654"/>
              <a:ext cx="522288" cy="33813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ja-JP" sz="1600" dirty="0" smtClean="0">
                  <a:solidFill>
                    <a:sysClr val="windowText" lastClr="00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29%</a:t>
              </a:r>
              <a:endParaRPr lang="ja-JP" altLang="en-US" sz="16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</p:grpSp>
      <p:sp>
        <p:nvSpPr>
          <p:cNvPr id="50" name="テキスト ボックス 219"/>
          <p:cNvSpPr txBox="1"/>
          <p:nvPr/>
        </p:nvSpPr>
        <p:spPr>
          <a:xfrm>
            <a:off x="6791044" y="2023353"/>
            <a:ext cx="520700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17%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1" name="テキスト ボックス 219"/>
          <p:cNvSpPr txBox="1"/>
          <p:nvPr/>
        </p:nvSpPr>
        <p:spPr>
          <a:xfrm>
            <a:off x="6464019" y="2661528"/>
            <a:ext cx="520700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11%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2" name="テキスト ボックス 219"/>
          <p:cNvSpPr txBox="1"/>
          <p:nvPr/>
        </p:nvSpPr>
        <p:spPr>
          <a:xfrm>
            <a:off x="6695794" y="3248903"/>
            <a:ext cx="522287" cy="3397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15%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3" name="テキスト ボックス 219"/>
          <p:cNvSpPr txBox="1"/>
          <p:nvPr/>
        </p:nvSpPr>
        <p:spPr>
          <a:xfrm>
            <a:off x="8075331" y="2712328"/>
            <a:ext cx="520700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55%</a:t>
            </a:r>
            <a:endParaRPr lang="ja-JP" altLang="en-US" sz="1600" b="1" u="sng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4" name="テキスト ボックス 219"/>
          <p:cNvSpPr txBox="1"/>
          <p:nvPr/>
        </p:nvSpPr>
        <p:spPr>
          <a:xfrm>
            <a:off x="7530819" y="1405815"/>
            <a:ext cx="685800" cy="3079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IP</a:t>
            </a:r>
            <a:r>
              <a:rPr lang="ja-JP" altLang="en-US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製品</a:t>
            </a:r>
            <a:endParaRPr lang="ja-JP" altLang="en-US" sz="1400" b="1" u="sng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5" name="テキスト ボックス 219"/>
          <p:cNvSpPr txBox="1"/>
          <p:nvPr/>
        </p:nvSpPr>
        <p:spPr>
          <a:xfrm>
            <a:off x="7494306" y="1797928"/>
            <a:ext cx="409575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6" name="円/楕円 55"/>
          <p:cNvSpPr/>
          <p:nvPr/>
        </p:nvSpPr>
        <p:spPr>
          <a:xfrm>
            <a:off x="1498600" y="5446752"/>
            <a:ext cx="900113" cy="900112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7" name="テキスト ボックス 219"/>
          <p:cNvSpPr txBox="1"/>
          <p:nvPr/>
        </p:nvSpPr>
        <p:spPr>
          <a:xfrm>
            <a:off x="1462088" y="5684877"/>
            <a:ext cx="996950" cy="40005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2000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14</a:t>
            </a:r>
            <a:r>
              <a:rPr lang="ja-JP" altLang="en-US" sz="2000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億</a:t>
            </a:r>
            <a:r>
              <a:rPr lang="en-US" altLang="ja-JP" sz="1400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/</a:t>
            </a:r>
            <a:r>
              <a:rPr lang="ja-JP" altLang="en-US" sz="1400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</a:t>
            </a:r>
          </a:p>
        </p:txBody>
      </p:sp>
      <p:sp>
        <p:nvSpPr>
          <p:cNvPr id="58" name="テキスト ボックス 219"/>
          <p:cNvSpPr txBox="1"/>
          <p:nvPr/>
        </p:nvSpPr>
        <p:spPr>
          <a:xfrm>
            <a:off x="2576243" y="6232047"/>
            <a:ext cx="1165225" cy="5238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ADAS</a:t>
            </a:r>
          </a:p>
          <a:p>
            <a:pPr>
              <a:defRPr/>
            </a:pPr>
            <a:r>
              <a:rPr lang="ja-JP" altLang="en-US" sz="14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（カメラ応用）</a:t>
            </a:r>
            <a:endParaRPr lang="ja-JP" altLang="en-US" sz="1400" b="1" u="sng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9" name="テキスト ボックス 219"/>
          <p:cNvSpPr txBox="1"/>
          <p:nvPr/>
        </p:nvSpPr>
        <p:spPr>
          <a:xfrm>
            <a:off x="404813" y="6481802"/>
            <a:ext cx="1143000" cy="3079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パワトレ制御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0" name="テキスト ボックス 219"/>
          <p:cNvSpPr txBox="1"/>
          <p:nvPr/>
        </p:nvSpPr>
        <p:spPr>
          <a:xfrm>
            <a:off x="115888" y="5821402"/>
            <a:ext cx="1009650" cy="3063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ボディ制御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1" name="テキスト ボックス 219"/>
          <p:cNvSpPr txBox="1"/>
          <p:nvPr/>
        </p:nvSpPr>
        <p:spPr>
          <a:xfrm>
            <a:off x="433388" y="4927639"/>
            <a:ext cx="1020762" cy="5238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インフォ</a:t>
            </a:r>
            <a:endParaRPr lang="en-US" altLang="ja-JP" sz="1400" dirty="0" smtClean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defRPr/>
            </a:pPr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テイメント</a:t>
            </a:r>
            <a:endParaRPr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2" name="テキスト ボックス 219"/>
          <p:cNvSpPr txBox="1"/>
          <p:nvPr/>
        </p:nvSpPr>
        <p:spPr>
          <a:xfrm>
            <a:off x="2300288" y="5605502"/>
            <a:ext cx="520700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b="1" u="sng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52</a:t>
            </a:r>
            <a:r>
              <a:rPr lang="en-US" altLang="ja-JP" sz="1600" b="1" u="sng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%</a:t>
            </a:r>
            <a:endParaRPr lang="ja-JP" altLang="en-US" sz="1600" b="1" u="sng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3" name="テキスト ボックス 219"/>
          <p:cNvSpPr txBox="1"/>
          <p:nvPr/>
        </p:nvSpPr>
        <p:spPr>
          <a:xfrm>
            <a:off x="52388" y="4522827"/>
            <a:ext cx="1320800" cy="3079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u="sng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13</a:t>
            </a:r>
            <a:r>
              <a:rPr lang="ja-JP" altLang="en-US" sz="1400" u="sng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年度（実績）</a:t>
            </a:r>
            <a:endParaRPr lang="ja-JP" altLang="en-US" sz="1400" u="sng" dirty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4" name="テキスト ボックス 219"/>
          <p:cNvSpPr txBox="1"/>
          <p:nvPr/>
        </p:nvSpPr>
        <p:spPr>
          <a:xfrm>
            <a:off x="1341438" y="6243677"/>
            <a:ext cx="520700" cy="3397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13%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8" name="テキスト ボックス 219"/>
          <p:cNvSpPr txBox="1"/>
          <p:nvPr/>
        </p:nvSpPr>
        <p:spPr>
          <a:xfrm>
            <a:off x="1047750" y="5808702"/>
            <a:ext cx="522288" cy="3381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14%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9" name="テキスト ボックス 219"/>
          <p:cNvSpPr txBox="1"/>
          <p:nvPr/>
        </p:nvSpPr>
        <p:spPr>
          <a:xfrm>
            <a:off x="1301750" y="5213389"/>
            <a:ext cx="520700" cy="33813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21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%</a:t>
            </a:r>
            <a:endParaRPr lang="ja-JP" altLang="en-US" sz="16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6" name="テキスト ボックス 219"/>
          <p:cNvSpPr txBox="1"/>
          <p:nvPr/>
        </p:nvSpPr>
        <p:spPr>
          <a:xfrm>
            <a:off x="793706" y="861786"/>
            <a:ext cx="7097712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2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［ </a:t>
            </a:r>
            <a:r>
              <a:rPr lang="ja-JP" altLang="en-US" sz="2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事業ﾎﾟｰﾄﾌｫﾘｵの遷移　</a:t>
            </a:r>
            <a:r>
              <a:rPr lang="en-US" altLang="ja-JP" sz="2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ADAS</a:t>
            </a:r>
            <a:r>
              <a:rPr lang="ja-JP" altLang="en-US" sz="2400" dirty="0" smtClean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・自動運転の拡大　］</a:t>
            </a:r>
            <a:endParaRPr lang="ja-JP" altLang="en-US" sz="2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594163" y="186534"/>
            <a:ext cx="6946900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</a:rPr>
              <a:t>-</a:t>
            </a:r>
            <a:r>
              <a:rPr lang="ja-JP" altLang="en-US" dirty="0" smtClean="0">
                <a:solidFill>
                  <a:srgbClr val="000000"/>
                </a:solidFill>
              </a:rPr>
              <a:t>２．ルネサス殿</a:t>
            </a:r>
            <a:r>
              <a:rPr lang="ja-JP" altLang="en-US" dirty="0">
                <a:solidFill>
                  <a:srgbClr val="FF0000"/>
                </a:solidFill>
              </a:rPr>
              <a:t>車載</a:t>
            </a:r>
            <a:r>
              <a:rPr lang="en-US" altLang="ja-JP" dirty="0" err="1" smtClean="0">
                <a:solidFill>
                  <a:srgbClr val="000000"/>
                </a:solidFill>
              </a:rPr>
              <a:t>SoC</a:t>
            </a:r>
            <a:r>
              <a:rPr lang="ja-JP" altLang="en-US" dirty="0" smtClean="0">
                <a:solidFill>
                  <a:srgbClr val="000000"/>
                </a:solidFill>
              </a:rPr>
              <a:t>向け</a:t>
            </a:r>
            <a:r>
              <a:rPr lang="ja-JP" altLang="en-US" dirty="0" smtClean="0">
                <a:solidFill>
                  <a:srgbClr val="000000"/>
                </a:solidFill>
              </a:rPr>
              <a:t>受託開発売上動向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525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057228"/>
              </p:ext>
            </p:extLst>
          </p:nvPr>
        </p:nvGraphicFramePr>
        <p:xfrm>
          <a:off x="609800" y="1001379"/>
          <a:ext cx="8192823" cy="5527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22"/>
                <a:gridCol w="2150737"/>
                <a:gridCol w="1247399"/>
                <a:gridCol w="4285365"/>
              </a:tblGrid>
              <a:tr h="47616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#</a:t>
                      </a:r>
                      <a:endParaRPr kumimoji="1" lang="ja-JP" altLang="en-US" sz="16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案件概要</a:t>
                      </a:r>
                      <a:endParaRPr kumimoji="1" lang="ja-JP" altLang="en-US" sz="16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CPU</a:t>
                      </a:r>
                      <a:endParaRPr kumimoji="1" lang="ja-JP" altLang="en-US" sz="16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作業内容</a:t>
                      </a:r>
                      <a:endParaRPr kumimoji="1" lang="ja-JP" altLang="en-US" sz="16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anchor="ctr"/>
                </a:tc>
              </a:tr>
              <a:tr h="492532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1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N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社向け）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SH77650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</a:t>
                      </a:r>
                      <a:endParaRPr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を考慮した周辺監視向けソフト設計</a:t>
                      </a:r>
                    </a:p>
                  </a:txBody>
                  <a:tcPr/>
                </a:tc>
              </a:tr>
              <a:tr h="473034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2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N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社向け）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SH7766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</a:t>
                      </a:r>
                      <a:endParaRPr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を考慮した周辺監視向けソフト設計</a:t>
                      </a:r>
                    </a:p>
                  </a:txBody>
                  <a:tcPr/>
                </a:tc>
              </a:tr>
              <a:tr h="636776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3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G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社向け）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SH7766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・量産開発、機能試作</a:t>
                      </a:r>
                      <a:endParaRPr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を考慮した周辺監視向けソフト設計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顧客画像認識アルゴリズムの高速化（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IMP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利用）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</a:tr>
              <a:tr h="472990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4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P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社向け）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RZ/A1H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</a:t>
                      </a:r>
                      <a:endParaRPr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を考慮した周辺監視向けソフト設計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変形、回転したカメラ映像の高速描画（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OpenVG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）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</a:tr>
              <a:tr h="52765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5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H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社向け）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SH7766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R-Car V2H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</a:t>
                      </a:r>
                      <a:endParaRPr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を考慮した周辺監視向けソフト設計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</a:tr>
              <a:tr h="460905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6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カメラ周辺監視ソフト開発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/>
                      </a:r>
                      <a:b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</a:b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（次世代向け）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R-Car V2H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・機能試作開発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顧客画像認識アルゴリズムの高速化（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IMP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利用）</a:t>
                      </a:r>
                    </a:p>
                  </a:txBody>
                  <a:tcPr/>
                </a:tc>
              </a:tr>
              <a:tr h="588304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7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電子ミラー原理試作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/>
                      </a:r>
                      <a:b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</a:b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R-Car V2H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・機能試作開発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err="1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SoC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を考慮した電子ミラー向けソフト設計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複数プレーンの合成（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VSPD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利用）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</a:tr>
              <a:tr h="588304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8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HUD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ソフト開発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/>
                      </a:r>
                      <a:b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</a:b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RZ/A1H</a:t>
                      </a:r>
                      <a:endParaRPr kumimoji="1" lang="ja-JP" altLang="en-US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・量産開発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HUD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用画像の高速描画（</a:t>
                      </a:r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IMR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利用）</a:t>
                      </a:r>
                    </a:p>
                  </a:txBody>
                  <a:tcPr/>
                </a:tc>
              </a:tr>
              <a:tr h="588304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9</a:t>
                      </a:r>
                      <a:endParaRPr kumimoji="1" lang="ja-JP" altLang="en-US" sz="1200" dirty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ドライバー監視原理試作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R-CarM2/E2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・機能試作開発</a:t>
                      </a:r>
                      <a:endParaRPr kumimoji="1" lang="en-US" altLang="ja-JP" sz="1200" dirty="0" smtClean="0"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　</a:t>
                      </a:r>
                      <a:r>
                        <a:rPr kumimoji="1" lang="ja-JP" altLang="en-US" sz="1200" dirty="0" smtClean="0"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顧客画像認識アルゴリズムの高速化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71868" y="197578"/>
            <a:ext cx="7362808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ja-JP"/>
            </a:defPPr>
            <a:lvl1pPr eaLnBrk="0" hangingPunct="0">
              <a:lnSpc>
                <a:spcPct val="90000"/>
              </a:lnSpc>
              <a:defRPr sz="260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</a:lstStyle>
          <a:p>
            <a:r>
              <a:rPr lang="en-US" altLang="ja-JP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-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３．</a:t>
            </a:r>
            <a:r>
              <a:rPr lang="en-US" altLang="ja-JP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ADAS</a:t>
            </a:r>
            <a:r>
              <a:rPr lang="ja-JP" altLang="en-US" dirty="0" smtClean="0">
                <a:solidFill>
                  <a:prstClr val="black"/>
                </a:solidFill>
                <a:latin typeface="HGP創英角ｺﾞｼｯｸUB" pitchFamily="50" charset="-128"/>
                <a:ea typeface="HGP創英角ｺﾞｼｯｸUB" pitchFamily="50" charset="-128"/>
              </a:rPr>
              <a:t>案件開発実績</a:t>
            </a:r>
            <a:endParaRPr lang="ja-JP" altLang="en-US" dirty="0">
              <a:solidFill>
                <a:prstClr val="black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40809" y="-25400"/>
            <a:ext cx="11962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2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525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lIns="72000" rIns="72000"/>
      <a:lstStyle>
        <a:defPPr eaLnBrk="1" hangingPunct="1">
          <a:defRPr sz="1400" dirty="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1829</Words>
  <Application>Microsoft Office PowerPoint</Application>
  <PresentationFormat>画面に合わせる (4:3)</PresentationFormat>
  <Paragraphs>610</Paragraphs>
  <Slides>19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31" baseType="lpstr">
      <vt:lpstr>Arial</vt:lpstr>
      <vt:lpstr>ＭＳ Ｐゴシック</vt:lpstr>
      <vt:lpstr>Meiryo UI</vt:lpstr>
      <vt:lpstr>ＭＳ Ｐ明朝</vt:lpstr>
      <vt:lpstr>HGPｺﾞｼｯｸE</vt:lpstr>
      <vt:lpstr>HGP創英角ｺﾞｼｯｸUB</vt:lpstr>
      <vt:lpstr>Times New Roman</vt:lpstr>
      <vt:lpstr>Arial 本文</vt:lpstr>
      <vt:lpstr>Arial Unicode MS</vt:lpstr>
      <vt:lpstr>メイリオ</vt:lpstr>
      <vt:lpstr>標準デザイン</vt:lpstr>
      <vt:lpstr>2_標準デザイン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-５．ADAS関連SoC開発参画、評価ボード開発・製作</vt:lpstr>
      <vt:lpstr>自動運転等のプログラム開発フロー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/>
  <cp:lastModifiedBy/>
  <cp:revision>99</cp:revision>
  <dcterms:created xsi:type="dcterms:W3CDTF">2004-05-26T10:25:15Z</dcterms:created>
  <dcterms:modified xsi:type="dcterms:W3CDTF">2016-08-23T08:36:23Z</dcterms:modified>
</cp:coreProperties>
</file>